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6" r:id="rId2"/>
    <p:sldId id="257" r:id="rId3"/>
    <p:sldId id="258" r:id="rId4"/>
    <p:sldId id="277" r:id="rId5"/>
    <p:sldId id="261" r:id="rId6"/>
    <p:sldId id="259" r:id="rId7"/>
    <p:sldId id="262" r:id="rId8"/>
    <p:sldId id="269" r:id="rId9"/>
    <p:sldId id="263" r:id="rId10"/>
    <p:sldId id="264" r:id="rId11"/>
    <p:sldId id="265" r:id="rId12"/>
    <p:sldId id="266" r:id="rId13"/>
    <p:sldId id="267" r:id="rId14"/>
    <p:sldId id="268" r:id="rId15"/>
    <p:sldId id="271" r:id="rId16"/>
    <p:sldId id="272" r:id="rId17"/>
    <p:sldId id="274" r:id="rId18"/>
    <p:sldId id="273" r:id="rId19"/>
    <p:sldId id="275" r:id="rId20"/>
    <p:sldId id="276" r:id="rId21"/>
    <p:sldId id="285" r:id="rId22"/>
    <p:sldId id="278" r:id="rId23"/>
    <p:sldId id="270" r:id="rId24"/>
    <p:sldId id="279" r:id="rId25"/>
    <p:sldId id="280" r:id="rId26"/>
    <p:sldId id="281" r:id="rId27"/>
    <p:sldId id="282" r:id="rId28"/>
    <p:sldId id="283" r:id="rId29"/>
    <p:sldId id="284" r:id="rId30"/>
    <p:sldId id="287" r:id="rId31"/>
    <p:sldId id="286" r:id="rId32"/>
    <p:sldId id="288" r:id="rId33"/>
    <p:sldId id="289" r:id="rId34"/>
    <p:sldId id="296" r:id="rId35"/>
    <p:sldId id="290" r:id="rId36"/>
    <p:sldId id="291" r:id="rId37"/>
    <p:sldId id="292" r:id="rId38"/>
    <p:sldId id="293" r:id="rId39"/>
    <p:sldId id="294" r:id="rId40"/>
    <p:sldId id="295" r:id="rId41"/>
    <p:sldId id="297" r:id="rId42"/>
    <p:sldId id="298" r:id="rId43"/>
  </p:sldIdLst>
  <p:sldSz cx="12192000" cy="6858000"/>
  <p:notesSz cx="7010400" cy="92964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4B2F"/>
    <a:srgbClr val="00A0AE"/>
    <a:srgbClr val="000000"/>
    <a:srgbClr val="4B2B4B"/>
    <a:srgbClr val="50C6DD"/>
    <a:srgbClr val="D1CAD2"/>
    <a:srgbClr val="B7A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54" autoAdjust="0"/>
  </p:normalViewPr>
  <p:slideViewPr>
    <p:cSldViewPr showGuides="1">
      <p:cViewPr varScale="1">
        <p:scale>
          <a:sx n="72" d="100"/>
          <a:sy n="72" d="100"/>
        </p:scale>
        <p:origin x="576"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0" d="100"/>
          <a:sy n="80" d="100"/>
        </p:scale>
        <p:origin x="-2022"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nl-BE"/>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F1A4A96-82D9-489B-915B-218BDB102403}" type="datetimeFigureOut">
              <a:rPr lang="nl-BE" smtClean="0"/>
              <a:pPr/>
              <a:t>23/08/2016</a:t>
            </a:fld>
            <a:endParaRPr lang="nl-BE"/>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nl-BE"/>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D17EFB8-940B-4475-A4F4-BBE959E16336}" type="slidenum">
              <a:rPr lang="nl-BE" smtClean="0"/>
              <a:pPr/>
              <a:t>‹nr.›</a:t>
            </a:fld>
            <a:endParaRPr lang="nl-BE"/>
          </a:p>
        </p:txBody>
      </p:sp>
    </p:spTree>
    <p:extLst>
      <p:ext uri="{BB962C8B-B14F-4D97-AF65-F5344CB8AC3E}">
        <p14:creationId xmlns:p14="http://schemas.microsoft.com/office/powerpoint/2010/main" val="2791148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nl-BE"/>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1925427-6E8A-463A-9752-7D22F5CAF14A}" type="datetimeFigureOut">
              <a:rPr lang="nl-BE" smtClean="0"/>
              <a:pPr/>
              <a:t>23/08/2016</a:t>
            </a:fld>
            <a:endParaRPr lang="nl-BE"/>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nl-BE"/>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9ED9555-764A-4B78-873A-3D7406AAEA2B}" type="slidenum">
              <a:rPr lang="nl-BE" smtClean="0"/>
              <a:pPr/>
              <a:t>‹nr.›</a:t>
            </a:fld>
            <a:endParaRPr lang="nl-BE"/>
          </a:p>
        </p:txBody>
      </p:sp>
    </p:spTree>
    <p:extLst>
      <p:ext uri="{BB962C8B-B14F-4D97-AF65-F5344CB8AC3E}">
        <p14:creationId xmlns:p14="http://schemas.microsoft.com/office/powerpoint/2010/main" val="2761538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Basic">
    <p:bg bwMode="gray">
      <p:bgPr>
        <a:solidFill>
          <a:srgbClr val="00A0AE"/>
        </a:solidFill>
        <a:effectLst/>
      </p:bgPr>
    </p:bg>
    <p:spTree>
      <p:nvGrpSpPr>
        <p:cNvPr id="1" name=""/>
        <p:cNvGrpSpPr/>
        <p:nvPr/>
      </p:nvGrpSpPr>
      <p:grpSpPr>
        <a:xfrm>
          <a:off x="0" y="0"/>
          <a:ext cx="0" cy="0"/>
          <a:chOff x="0" y="0"/>
          <a:chExt cx="0" cy="0"/>
        </a:xfrm>
      </p:grpSpPr>
      <p:sp>
        <p:nvSpPr>
          <p:cNvPr id="7" name="Rectangle 6"/>
          <p:cNvSpPr/>
          <p:nvPr userDrawn="1"/>
        </p:nvSpPr>
        <p:spPr>
          <a:xfrm>
            <a:off x="0" y="5958000"/>
            <a:ext cx="12192000" cy="90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18000" rIns="0" bIns="18000" rtlCol="0" anchor="ctr"/>
          <a:lstStyle/>
          <a:p>
            <a:pPr algn="ctr"/>
            <a:endParaRPr lang="nl-BE" sz="1100" dirty="0">
              <a:solidFill>
                <a:schemeClr val="bg1"/>
              </a:solidFill>
            </a:endParaRPr>
          </a:p>
        </p:txBody>
      </p:sp>
      <p:sp>
        <p:nvSpPr>
          <p:cNvPr id="9" name="Rectangle 8"/>
          <p:cNvSpPr/>
          <p:nvPr userDrawn="1"/>
        </p:nvSpPr>
        <p:spPr>
          <a:xfrm>
            <a:off x="0" y="6084000"/>
            <a:ext cx="2640000" cy="432000"/>
          </a:xfrm>
          <a:prstGeom prst="rect">
            <a:avLst/>
          </a:prstGeom>
          <a:solidFill>
            <a:srgbClr val="EC4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800"/>
          </a:p>
        </p:txBody>
      </p:sp>
      <p:sp>
        <p:nvSpPr>
          <p:cNvPr id="3" name="Subtitle 2"/>
          <p:cNvSpPr>
            <a:spLocks noGrp="1"/>
          </p:cNvSpPr>
          <p:nvPr>
            <p:ph type="subTitle" idx="1"/>
          </p:nvPr>
        </p:nvSpPr>
        <p:spPr>
          <a:xfrm>
            <a:off x="0" y="3357192"/>
            <a:ext cx="12192000" cy="1800000"/>
          </a:xfrm>
          <a:noFill/>
        </p:spPr>
        <p:txBody>
          <a:bodyPr wrap="square" lIns="720000" tIns="180000" rIns="720000" bIns="540000">
            <a:noAutofit/>
          </a:bodyPr>
          <a:lstStyle>
            <a:lvl1pPr marL="0" indent="0" algn="ctr">
              <a:buNone/>
              <a:defRPr sz="3200" cap="none"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nl-BE" dirty="0"/>
          </a:p>
        </p:txBody>
      </p:sp>
      <p:sp>
        <p:nvSpPr>
          <p:cNvPr id="154" name="Title 153"/>
          <p:cNvSpPr>
            <a:spLocks noGrp="1"/>
          </p:cNvSpPr>
          <p:nvPr>
            <p:ph type="title"/>
          </p:nvPr>
        </p:nvSpPr>
        <p:spPr>
          <a:xfrm>
            <a:off x="0" y="1556992"/>
            <a:ext cx="12192000" cy="1800000"/>
          </a:xfrm>
          <a:noFill/>
        </p:spPr>
        <p:txBody>
          <a:bodyPr lIns="720000" tIns="540000" rIns="720000" bIns="180000" anchor="b" anchorCtr="0">
            <a:noAutofit/>
          </a:bodyPr>
          <a:lstStyle>
            <a:lvl1pPr algn="ctr">
              <a:lnSpc>
                <a:spcPct val="90000"/>
              </a:lnSpc>
              <a:defRPr sz="3800" cap="all" baseline="0">
                <a:solidFill>
                  <a:schemeClr val="tx1"/>
                </a:solidFill>
              </a:defRPr>
            </a:lvl1pPr>
          </a:lstStyle>
          <a:p>
            <a:r>
              <a:rPr lang="nl-NL"/>
              <a:t>Klik om de stijl te bewerken</a:t>
            </a:r>
            <a:endParaRPr lang="nl-BE" dirty="0"/>
          </a:p>
        </p:txBody>
      </p:sp>
      <p:sp>
        <p:nvSpPr>
          <p:cNvPr id="12" name="Footer Placeholder 11"/>
          <p:cNvSpPr>
            <a:spLocks noGrp="1"/>
          </p:cNvSpPr>
          <p:nvPr>
            <p:ph type="ftr" sz="quarter" idx="12"/>
          </p:nvPr>
        </p:nvSpPr>
        <p:spPr>
          <a:solidFill>
            <a:srgbClr val="EC4B2F"/>
          </a:solidFill>
        </p:spPr>
        <p:txBody>
          <a:bodyPr/>
          <a:lstStyle>
            <a:lvl1pPr>
              <a:defRPr>
                <a:solidFill>
                  <a:schemeClr val="tx2"/>
                </a:solidFill>
              </a:defRPr>
            </a:lvl1pPr>
          </a:lstStyle>
          <a:p>
            <a:r>
              <a:rPr lang="nl-BE"/>
              <a:t>Vliebergh 23/8/2016 ine.vandeneynde@thomasmore.be</a:t>
            </a:r>
            <a:endParaRPr lang="nl-BE" dirty="0"/>
          </a:p>
        </p:txBody>
      </p:sp>
      <p:sp>
        <p:nvSpPr>
          <p:cNvPr id="11" name="Slide Number Placeholder 10"/>
          <p:cNvSpPr>
            <a:spLocks noGrp="1"/>
          </p:cNvSpPr>
          <p:nvPr>
            <p:ph type="sldNum" sz="quarter" idx="11"/>
          </p:nvPr>
        </p:nvSpPr>
        <p:spPr>
          <a:solidFill>
            <a:srgbClr val="00A0AE"/>
          </a:solidFill>
        </p:spPr>
        <p:txBody>
          <a:bodyPr/>
          <a:lstStyle>
            <a:lvl1pPr>
              <a:defRPr>
                <a:solidFill>
                  <a:schemeClr val="tx1"/>
                </a:solidFill>
              </a:defRPr>
            </a:lvl1pPr>
          </a:lstStyle>
          <a:p>
            <a:fld id="{3B80295F-48CD-49FC-897A-CCEC919B8070}" type="slidenum">
              <a:rPr lang="nl-BE" smtClean="0"/>
              <a:pPr/>
              <a:t>‹nr.›</a:t>
            </a:fld>
            <a:endParaRPr lang="nl-BE" dirty="0"/>
          </a:p>
        </p:txBody>
      </p:sp>
      <p:pic>
        <p:nvPicPr>
          <p:cNvPr id="10" name="Picture 9" descr="TM_logo_vignet_ppt.jpg"/>
          <p:cNvPicPr>
            <a:picLocks/>
          </p:cNvPicPr>
          <p:nvPr userDrawn="1"/>
        </p:nvPicPr>
        <p:blipFill>
          <a:blip r:embed="rId2" cstate="print"/>
          <a:stretch>
            <a:fillRect/>
          </a:stretch>
        </p:blipFill>
        <p:spPr>
          <a:xfrm>
            <a:off x="480001" y="360000"/>
            <a:ext cx="2157153" cy="1155192"/>
          </a:xfrm>
          <a:prstGeom prst="rect">
            <a:avLst/>
          </a:prstGeom>
        </p:spPr>
      </p:pic>
      <p:sp>
        <p:nvSpPr>
          <p:cNvPr id="14" name="Date Placeholder 13"/>
          <p:cNvSpPr>
            <a:spLocks noGrp="1"/>
          </p:cNvSpPr>
          <p:nvPr>
            <p:ph type="dt" sz="half" idx="13"/>
          </p:nvPr>
        </p:nvSpPr>
        <p:spPr>
          <a:xfrm>
            <a:off x="1007435" y="6570001"/>
            <a:ext cx="109119" cy="200055"/>
          </a:xfrm>
          <a:solidFill>
            <a:schemeClr val="tx1"/>
          </a:solidFill>
        </p:spPr>
        <p:txBody>
          <a:bodyPr/>
          <a:lstStyle>
            <a:lvl1pPr>
              <a:defRPr sz="1300">
                <a:solidFill>
                  <a:srgbClr val="00A0AE"/>
                </a:solidFill>
              </a:defRPr>
            </a:lvl1pPr>
          </a:lstStyle>
          <a:p>
            <a:pPr algn="l"/>
            <a:endParaRPr lang="nl-BE" dirty="0"/>
          </a:p>
        </p:txBody>
      </p:sp>
      <p:sp>
        <p:nvSpPr>
          <p:cNvPr id="20" name="Rectangle 19"/>
          <p:cNvSpPr/>
          <p:nvPr userDrawn="1"/>
        </p:nvSpPr>
        <p:spPr>
          <a:xfrm>
            <a:off x="0" y="5661248"/>
            <a:ext cx="12192000" cy="288032"/>
          </a:xfrm>
          <a:prstGeom prst="rect">
            <a:avLst/>
          </a:prstGeom>
          <a:solidFill>
            <a:srgbClr val="00A0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descr="image_preview.png"/>
          <p:cNvPicPr>
            <a:picLocks/>
          </p:cNvPicPr>
          <p:nvPr userDrawn="1"/>
        </p:nvPicPr>
        <p:blipFill>
          <a:blip r:embed="rId3" cstate="print"/>
          <a:stretch>
            <a:fillRect/>
          </a:stretch>
        </p:blipFill>
        <p:spPr>
          <a:xfrm>
            <a:off x="10645733" y="6192000"/>
            <a:ext cx="1138899" cy="43200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 Basic">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52000"/>
            <a:ext cx="12192000" cy="4428000"/>
          </a:xfrm>
        </p:spPr>
        <p:txBody>
          <a:bodyPr bIns="144000"/>
          <a:lstStyle>
            <a:lvl1pPr marL="323850" indent="-323850">
              <a:spcBef>
                <a:spcPts val="400"/>
              </a:spcBef>
              <a:spcAft>
                <a:spcPts val="400"/>
              </a:spcAft>
              <a:buClrTx/>
              <a:defRPr/>
            </a:lvl1pPr>
            <a:lvl2pPr marL="723900" indent="-368300">
              <a:spcBef>
                <a:spcPts val="400"/>
              </a:spcBef>
              <a:spcAft>
                <a:spcPts val="400"/>
              </a:spcAft>
              <a:buClrTx/>
              <a:defRPr sz="2500"/>
            </a:lvl2pPr>
            <a:lvl3pPr marL="982663" indent="-258763">
              <a:spcBef>
                <a:spcPts val="400"/>
              </a:spcBef>
              <a:spcAft>
                <a:spcPts val="400"/>
              </a:spcAft>
              <a:buClrTx/>
              <a:defRPr sz="2300"/>
            </a:lvl3pPr>
            <a:lvl4pPr marL="1255713" indent="-273050">
              <a:spcBef>
                <a:spcPts val="400"/>
              </a:spcBef>
              <a:spcAft>
                <a:spcPts val="400"/>
              </a:spcAft>
              <a:buClrTx/>
              <a:defRPr sz="2000"/>
            </a:lvl4pPr>
            <a:lvl5pPr marL="1609725" indent="-258763">
              <a:spcBef>
                <a:spcPts val="600"/>
              </a:spcBef>
              <a:spcAft>
                <a:spcPts val="600"/>
              </a:spcAft>
              <a:defRPr sz="1700"/>
            </a:lvl5pPr>
          </a:lstStyle>
          <a:p>
            <a:pPr lvl="0"/>
            <a:r>
              <a:rPr lang="nl-NL"/>
              <a:t>Tekststijl van het model bewerken</a:t>
            </a:r>
          </a:p>
          <a:p>
            <a:pPr lvl="1"/>
            <a:r>
              <a:rPr lang="nl-NL"/>
              <a:t>Tweede niveau</a:t>
            </a:r>
          </a:p>
          <a:p>
            <a:pPr lvl="2"/>
            <a:r>
              <a:rPr lang="nl-NL"/>
              <a:t>Derde niveau</a:t>
            </a:r>
          </a:p>
          <a:p>
            <a:pPr lvl="3"/>
            <a:r>
              <a:rPr lang="nl-NL"/>
              <a:t>Vierde niveau</a:t>
            </a:r>
          </a:p>
        </p:txBody>
      </p:sp>
      <p:sp>
        <p:nvSpPr>
          <p:cNvPr id="7" name="Title 6"/>
          <p:cNvSpPr>
            <a:spLocks noGrp="1"/>
          </p:cNvSpPr>
          <p:nvPr>
            <p:ph type="title"/>
          </p:nvPr>
        </p:nvSpPr>
        <p:spPr/>
        <p:txBody>
          <a:bodyPr lIns="360000" tIns="180000" rIns="360000" bIns="144000"/>
          <a:lstStyle>
            <a:lvl1pPr>
              <a:defRPr>
                <a:solidFill>
                  <a:srgbClr val="00A0AE"/>
                </a:solidFill>
              </a:defRPr>
            </a:lvl1pPr>
          </a:lstStyle>
          <a:p>
            <a:r>
              <a:rPr lang="nl-NL"/>
              <a:t>Klik om de stijl te bewerken</a:t>
            </a:r>
            <a:endParaRPr lang="nl-BE" dirty="0"/>
          </a:p>
        </p:txBody>
      </p:sp>
      <p:cxnSp>
        <p:nvCxnSpPr>
          <p:cNvPr id="14" name="Straight Connector 13"/>
          <p:cNvCxnSpPr/>
          <p:nvPr userDrawn="1"/>
        </p:nvCxnSpPr>
        <p:spPr>
          <a:xfrm>
            <a:off x="240000" y="1141200"/>
            <a:ext cx="11664000" cy="0"/>
          </a:xfrm>
          <a:prstGeom prst="line">
            <a:avLst/>
          </a:prstGeom>
          <a:ln w="6350">
            <a:solidFill>
              <a:srgbClr val="00A0AE"/>
            </a:solidFill>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7" name="Footer Placeholder 16"/>
          <p:cNvSpPr>
            <a:spLocks noGrp="1"/>
          </p:cNvSpPr>
          <p:nvPr>
            <p:ph type="ftr" sz="quarter" idx="12"/>
          </p:nvPr>
        </p:nvSpPr>
        <p:spPr/>
        <p:txBody>
          <a:bodyPr/>
          <a:lstStyle/>
          <a:p>
            <a:r>
              <a:rPr lang="nl-BE"/>
              <a:t>Vliebergh 23/8/2016 ine.vandeneynde@thomasmore.be</a:t>
            </a:r>
            <a:endParaRPr lang="nl-BE" dirty="0"/>
          </a:p>
        </p:txBody>
      </p:sp>
      <p:sp>
        <p:nvSpPr>
          <p:cNvPr id="8" name="Date Placeholder 7"/>
          <p:cNvSpPr>
            <a:spLocks noGrp="1"/>
          </p:cNvSpPr>
          <p:nvPr>
            <p:ph type="dt" sz="half" idx="13"/>
          </p:nvPr>
        </p:nvSpPr>
        <p:spPr/>
        <p:txBody>
          <a:bodyPr/>
          <a:lstStyle/>
          <a:p>
            <a:pPr algn="l"/>
            <a:endParaRPr lang="nl-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52000"/>
            <a:ext cx="12192000" cy="4734000"/>
          </a:xfrm>
        </p:spPr>
        <p:txBody>
          <a:bodyPr bIns="144000" numCol="2" spcCol="360000" anchor="ctr" anchorCtr="0"/>
          <a:lstStyle/>
          <a:p>
            <a:pPr lvl="0"/>
            <a:r>
              <a:rPr lang="nl-NL"/>
              <a:t>Tekststijl van het model bewerken</a:t>
            </a:r>
          </a:p>
          <a:p>
            <a:pPr lvl="1"/>
            <a:r>
              <a:rPr lang="nl-NL"/>
              <a:t>Tweede niveau</a:t>
            </a:r>
          </a:p>
          <a:p>
            <a:pPr lvl="2"/>
            <a:r>
              <a:rPr lang="nl-NL"/>
              <a:t>Derde niveau</a:t>
            </a:r>
          </a:p>
          <a:p>
            <a:pPr lvl="3"/>
            <a:r>
              <a:rPr lang="nl-NL"/>
              <a:t>Vierde niveau</a:t>
            </a:r>
          </a:p>
        </p:txBody>
      </p:sp>
      <p:sp>
        <p:nvSpPr>
          <p:cNvPr id="7" name="Title 6"/>
          <p:cNvSpPr>
            <a:spLocks noGrp="1"/>
          </p:cNvSpPr>
          <p:nvPr>
            <p:ph type="title"/>
          </p:nvPr>
        </p:nvSpPr>
        <p:spPr/>
        <p:txBody>
          <a:bodyPr lIns="360000" tIns="180000" rIns="360000" bIns="144000"/>
          <a:lstStyle/>
          <a:p>
            <a:r>
              <a:rPr lang="nl-NL"/>
              <a:t>Klik om de stijl te bewerken</a:t>
            </a:r>
            <a:endParaRPr lang="nl-BE" dirty="0"/>
          </a:p>
        </p:txBody>
      </p:sp>
      <p:cxnSp>
        <p:nvCxnSpPr>
          <p:cNvPr id="14" name="Straight Connector 13"/>
          <p:cNvCxnSpPr/>
          <p:nvPr userDrawn="1"/>
        </p:nvCxnSpPr>
        <p:spPr>
          <a:xfrm>
            <a:off x="240000" y="1141200"/>
            <a:ext cx="11664000" cy="0"/>
          </a:xfrm>
          <a:prstGeom prst="line">
            <a:avLst/>
          </a:prstGeom>
          <a:ln w="6350">
            <a:solidFill>
              <a:srgbClr val="00A0AE"/>
            </a:solidFill>
          </a:ln>
        </p:spPr>
        <p:style>
          <a:lnRef idx="1">
            <a:schemeClr val="accent1"/>
          </a:lnRef>
          <a:fillRef idx="0">
            <a:schemeClr val="accent1"/>
          </a:fillRef>
          <a:effectRef idx="0">
            <a:schemeClr val="accent1"/>
          </a:effectRef>
          <a:fontRef idx="minor">
            <a:schemeClr val="tx1"/>
          </a:fontRef>
        </p:style>
      </p:cxnSp>
      <p:sp>
        <p:nvSpPr>
          <p:cNvPr id="15" name="Date Placeholder 14"/>
          <p:cNvSpPr>
            <a:spLocks noGrp="1"/>
          </p:cNvSpPr>
          <p:nvPr>
            <p:ph type="dt" sz="half" idx="10"/>
          </p:nvPr>
        </p:nvSpPr>
        <p:spPr/>
        <p:txBody>
          <a:bodyPr/>
          <a:lstStyle/>
          <a:p>
            <a:pPr algn="l"/>
            <a:endParaRPr lang="nl-BE" dirty="0"/>
          </a:p>
        </p:txBody>
      </p:sp>
      <p:sp>
        <p:nvSpPr>
          <p:cNvPr id="16" name="Slide Number Placeholder 15"/>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7" name="Footer Placeholder 16"/>
          <p:cNvSpPr>
            <a:spLocks noGrp="1"/>
          </p:cNvSpPr>
          <p:nvPr>
            <p:ph type="ftr" sz="quarter" idx="12"/>
          </p:nvPr>
        </p:nvSpPr>
        <p:spPr/>
        <p:txBody>
          <a:bodyPr/>
          <a:lstStyle/>
          <a:p>
            <a:r>
              <a:rPr lang="nl-BE"/>
              <a:t>Vliebergh 23/8/2016 ine.vandeneynde@thomasmore.be</a:t>
            </a:r>
            <a:endParaRPr lang="nl-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ntent |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nl-BE" dirty="0"/>
          </a:p>
        </p:txBody>
      </p:sp>
      <p:sp>
        <p:nvSpPr>
          <p:cNvPr id="3" name="Text Placeholder 2"/>
          <p:cNvSpPr>
            <a:spLocks noGrp="1"/>
          </p:cNvSpPr>
          <p:nvPr>
            <p:ph type="body" idx="1"/>
          </p:nvPr>
        </p:nvSpPr>
        <p:spPr>
          <a:xfrm>
            <a:off x="0" y="1152000"/>
            <a:ext cx="5904000" cy="1097992"/>
          </a:xfrm>
        </p:spPr>
        <p:txBody>
          <a:bodyPr lIns="252000" tIns="252000" rIns="0" bIns="0" anchor="t" anchorCtr="0">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0" y="2285992"/>
            <a:ext cx="5904000" cy="3600000"/>
          </a:xfrm>
        </p:spPr>
        <p:txBody>
          <a:bodyPr lIns="252000" tIns="0" rIns="0"/>
          <a:lstStyle>
            <a:lvl1pPr>
              <a:defRPr sz="2600"/>
            </a:lvl1pPr>
            <a:lvl2pPr>
              <a:defRPr sz="2300"/>
            </a:lvl2pPr>
            <a:lvl3pPr>
              <a:defRPr sz="2000"/>
            </a:lvl3pPr>
            <a:lvl4pPr>
              <a:defRPr sz="17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p:txBody>
      </p:sp>
      <p:sp>
        <p:nvSpPr>
          <p:cNvPr id="5" name="Text Placeholder 4"/>
          <p:cNvSpPr>
            <a:spLocks noGrp="1"/>
          </p:cNvSpPr>
          <p:nvPr>
            <p:ph type="body" sz="quarter" idx="3"/>
          </p:nvPr>
        </p:nvSpPr>
        <p:spPr>
          <a:xfrm>
            <a:off x="6288043" y="1152000"/>
            <a:ext cx="5904000" cy="1097992"/>
          </a:xfrm>
        </p:spPr>
        <p:txBody>
          <a:bodyPr lIns="0" tIns="252000" rIns="252000" bIns="0" anchor="t" anchorCtr="0">
            <a:norm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88043" y="2285992"/>
            <a:ext cx="5904000" cy="3600000"/>
          </a:xfrm>
        </p:spPr>
        <p:txBody>
          <a:bodyPr lIns="0" tIns="0" rIns="252000"/>
          <a:lstStyle>
            <a:lvl1pPr>
              <a:defRPr sz="2600"/>
            </a:lvl1pPr>
            <a:lvl2pPr>
              <a:defRPr sz="2300"/>
            </a:lvl2pPr>
            <a:lvl3pPr>
              <a:defRPr sz="2000"/>
            </a:lvl3pPr>
            <a:lvl4pPr>
              <a:defRPr sz="17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p:txBody>
      </p:sp>
      <p:cxnSp>
        <p:nvCxnSpPr>
          <p:cNvPr id="10" name="Straight Connector 9"/>
          <p:cNvCxnSpPr/>
          <p:nvPr userDrawn="1"/>
        </p:nvCxnSpPr>
        <p:spPr>
          <a:xfrm>
            <a:off x="240000" y="1141200"/>
            <a:ext cx="11664000" cy="0"/>
          </a:xfrm>
          <a:prstGeom prst="line">
            <a:avLst/>
          </a:prstGeom>
          <a:ln w="6350">
            <a:solidFill>
              <a:srgbClr val="4B2B4B"/>
            </a:solidFill>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0"/>
          </p:nvPr>
        </p:nvSpPr>
        <p:spPr/>
        <p:txBody>
          <a:bodyPr/>
          <a:lstStyle/>
          <a:p>
            <a:pPr algn="l"/>
            <a:endParaRPr lang="nl-BE" dirty="0"/>
          </a:p>
        </p:txBody>
      </p:sp>
      <p:sp>
        <p:nvSpPr>
          <p:cNvPr id="12" name="Slide Number Placeholder 11"/>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3" name="Footer Placeholder 12"/>
          <p:cNvSpPr>
            <a:spLocks noGrp="1"/>
          </p:cNvSpPr>
          <p:nvPr>
            <p:ph type="ftr" sz="quarter" idx="12"/>
          </p:nvPr>
        </p:nvSpPr>
        <p:spPr/>
        <p:txBody>
          <a:bodyPr/>
          <a:lstStyle/>
          <a:p>
            <a:r>
              <a:rPr lang="nl-BE"/>
              <a:t>Vliebergh 23/8/2016 ine.vandeneynde@thomasmore.be</a:t>
            </a:r>
            <a:endParaRPr lang="nl-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1 Pictur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3494" y="1152000"/>
            <a:ext cx="6762797" cy="4734000"/>
          </a:xfrm>
        </p:spPr>
        <p:txBody>
          <a:bodyPr lIns="0" rIns="0" bIns="144000"/>
          <a:lstStyle>
            <a:lvl2pPr algn="l">
              <a:defRPr/>
            </a:lvl2pPr>
          </a:lstStyle>
          <a:p>
            <a:pPr lvl="0"/>
            <a:r>
              <a:rPr lang="nl-NL"/>
              <a:t>Tekststijl van het model bewerken</a:t>
            </a:r>
          </a:p>
          <a:p>
            <a:pPr lvl="1"/>
            <a:r>
              <a:rPr lang="nl-NL"/>
              <a:t>Tweede niveau</a:t>
            </a:r>
          </a:p>
          <a:p>
            <a:pPr lvl="2"/>
            <a:r>
              <a:rPr lang="nl-NL"/>
              <a:t>Derde niveau</a:t>
            </a:r>
          </a:p>
          <a:p>
            <a:pPr lvl="3"/>
            <a:r>
              <a:rPr lang="nl-NL"/>
              <a:t>Vierde niveau</a:t>
            </a:r>
          </a:p>
        </p:txBody>
      </p:sp>
      <p:sp>
        <p:nvSpPr>
          <p:cNvPr id="7" name="Title 6"/>
          <p:cNvSpPr>
            <a:spLocks noGrp="1"/>
          </p:cNvSpPr>
          <p:nvPr>
            <p:ph type="title"/>
          </p:nvPr>
        </p:nvSpPr>
        <p:spPr/>
        <p:txBody>
          <a:bodyPr lIns="360000" tIns="180000" rIns="360000" bIns="144000"/>
          <a:lstStyle>
            <a:lvl1pPr>
              <a:defRPr>
                <a:solidFill>
                  <a:srgbClr val="50C6DD"/>
                </a:solidFill>
              </a:defRPr>
            </a:lvl1pPr>
          </a:lstStyle>
          <a:p>
            <a:r>
              <a:rPr lang="nl-NL"/>
              <a:t>Klik om de stijl te bewerken</a:t>
            </a:r>
            <a:endParaRPr lang="nl-BE" dirty="0"/>
          </a:p>
        </p:txBody>
      </p:sp>
      <p:cxnSp>
        <p:nvCxnSpPr>
          <p:cNvPr id="20" name="Straight Connector 19"/>
          <p:cNvCxnSpPr/>
          <p:nvPr userDrawn="1"/>
        </p:nvCxnSpPr>
        <p:spPr>
          <a:xfrm>
            <a:off x="240000" y="1141200"/>
            <a:ext cx="11664000" cy="0"/>
          </a:xfrm>
          <a:prstGeom prst="line">
            <a:avLst/>
          </a:prstGeom>
          <a:ln w="6350">
            <a:solidFill>
              <a:srgbClr val="4B2B4B"/>
            </a:solidFill>
          </a:ln>
        </p:spPr>
        <p:style>
          <a:lnRef idx="1">
            <a:schemeClr val="accent1"/>
          </a:lnRef>
          <a:fillRef idx="0">
            <a:schemeClr val="accent1"/>
          </a:fillRef>
          <a:effectRef idx="0">
            <a:schemeClr val="accent1"/>
          </a:effectRef>
          <a:fontRef idx="minor">
            <a:schemeClr val="tx1"/>
          </a:fontRef>
        </p:style>
      </p:cxnSp>
      <p:sp>
        <p:nvSpPr>
          <p:cNvPr id="13" name="Picture Placeholder 87"/>
          <p:cNvSpPr>
            <a:spLocks noGrp="1"/>
          </p:cNvSpPr>
          <p:nvPr>
            <p:ph type="pic" sz="quarter" idx="10"/>
          </p:nvPr>
        </p:nvSpPr>
        <p:spPr>
          <a:xfrm>
            <a:off x="240000" y="1152000"/>
            <a:ext cx="4571989" cy="4734000"/>
          </a:xfrm>
        </p:spPr>
        <p:txBody>
          <a:bodyPr>
            <a:normAutofit/>
          </a:bodyPr>
          <a:lstStyle>
            <a:lvl1pPr>
              <a:buNone/>
              <a:defRPr sz="1000"/>
            </a:lvl1pPr>
          </a:lstStyle>
          <a:p>
            <a:r>
              <a:rPr lang="nl-NL"/>
              <a:t>Klik op het pictogram als u een afbeelding wilt toevoegen</a:t>
            </a:r>
            <a:endParaRPr lang="nl-BE" dirty="0"/>
          </a:p>
        </p:txBody>
      </p:sp>
      <p:sp>
        <p:nvSpPr>
          <p:cNvPr id="9" name="Date Placeholder 8"/>
          <p:cNvSpPr>
            <a:spLocks noGrp="1"/>
          </p:cNvSpPr>
          <p:nvPr>
            <p:ph type="dt" sz="half" idx="11"/>
          </p:nvPr>
        </p:nvSpPr>
        <p:spPr/>
        <p:txBody>
          <a:bodyPr/>
          <a:lstStyle/>
          <a:p>
            <a:pPr algn="l"/>
            <a:endParaRPr lang="nl-BE" dirty="0"/>
          </a:p>
        </p:txBody>
      </p:sp>
      <p:sp>
        <p:nvSpPr>
          <p:cNvPr id="10" name="Slide Number Placeholder 9"/>
          <p:cNvSpPr>
            <a:spLocks noGrp="1"/>
          </p:cNvSpPr>
          <p:nvPr>
            <p:ph type="sldNum" sz="quarter" idx="12"/>
          </p:nvPr>
        </p:nvSpPr>
        <p:spPr/>
        <p:txBody>
          <a:bodyPr/>
          <a:lstStyle/>
          <a:p>
            <a:fld id="{3B80295F-48CD-49FC-897A-CCEC919B8070}" type="slidenum">
              <a:rPr lang="nl-BE" smtClean="0"/>
              <a:pPr/>
              <a:t>‹nr.›</a:t>
            </a:fld>
            <a:endParaRPr lang="nl-BE" dirty="0"/>
          </a:p>
        </p:txBody>
      </p:sp>
      <p:sp>
        <p:nvSpPr>
          <p:cNvPr id="11" name="Footer Placeholder 10"/>
          <p:cNvSpPr>
            <a:spLocks noGrp="1"/>
          </p:cNvSpPr>
          <p:nvPr>
            <p:ph type="ftr" sz="quarter" idx="13"/>
          </p:nvPr>
        </p:nvSpPr>
        <p:spPr/>
        <p:txBody>
          <a:bodyPr/>
          <a:lstStyle/>
          <a:p>
            <a:r>
              <a:rPr lang="nl-BE"/>
              <a:t>Vliebergh 23/8/2016 ine.vandeneynde@thomasmore.be</a:t>
            </a:r>
            <a:endParaRPr lang="nl-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No tit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nl-BE"/>
              <a:t>Vliebergh 23/8/2016 ine.vandeneynde@thomasmore.be</a:t>
            </a:r>
            <a:endParaRPr lang="nl-BE" dirty="0"/>
          </a:p>
        </p:txBody>
      </p:sp>
      <p:sp>
        <p:nvSpPr>
          <p:cNvPr id="4" name="Slide Number Placeholder 3"/>
          <p:cNvSpPr>
            <a:spLocks noGrp="1"/>
          </p:cNvSpPr>
          <p:nvPr>
            <p:ph type="sldNum" sz="quarter" idx="11"/>
          </p:nvPr>
        </p:nvSpPr>
        <p:spPr/>
        <p:txBody>
          <a:bodyPr/>
          <a:lstStyle/>
          <a:p>
            <a:fld id="{3B80295F-48CD-49FC-897A-CCEC919B8070}" type="slidenum">
              <a:rPr lang="nl-BE" smtClean="0"/>
              <a:pPr/>
              <a:t>‹nr.›</a:t>
            </a:fld>
            <a:endParaRPr lang="nl-BE" dirty="0"/>
          </a:p>
        </p:txBody>
      </p:sp>
      <p:sp>
        <p:nvSpPr>
          <p:cNvPr id="5" name="Date Placeholder 4"/>
          <p:cNvSpPr>
            <a:spLocks noGrp="1"/>
          </p:cNvSpPr>
          <p:nvPr>
            <p:ph type="dt" sz="half" idx="12"/>
          </p:nvPr>
        </p:nvSpPr>
        <p:spPr/>
        <p:txBody>
          <a:bodyPr/>
          <a:lstStyle/>
          <a:p>
            <a:pPr algn="l"/>
            <a:endParaRPr lang="nl-BE" dirty="0"/>
          </a:p>
        </p:txBody>
      </p:sp>
      <p:sp>
        <p:nvSpPr>
          <p:cNvPr id="7" name="Text Placeholder 6"/>
          <p:cNvSpPr>
            <a:spLocks noGrp="1"/>
          </p:cNvSpPr>
          <p:nvPr>
            <p:ph type="body" sz="quarter" idx="13"/>
          </p:nvPr>
        </p:nvSpPr>
        <p:spPr>
          <a:xfrm>
            <a:off x="0" y="1"/>
            <a:ext cx="12192000" cy="5929313"/>
          </a:xfrm>
        </p:spPr>
        <p:txBody>
          <a:bodyPr/>
          <a:lstStyle>
            <a:lvl1pPr>
              <a:buClrTx/>
              <a:defRPr>
                <a:solidFill>
                  <a:srgbClr val="000000"/>
                </a:solidFill>
              </a:defRPr>
            </a:lvl1pPr>
            <a:lvl2pPr>
              <a:buClrTx/>
              <a:defRPr>
                <a:solidFill>
                  <a:srgbClr val="000000"/>
                </a:solidFill>
              </a:defRPr>
            </a:lvl2pPr>
            <a:lvl3pPr>
              <a:buClrTx/>
              <a:defRPr>
                <a:solidFill>
                  <a:srgbClr val="000000"/>
                </a:solidFill>
              </a:defRPr>
            </a:lvl3pPr>
            <a:lvl4pPr>
              <a:buClrTx/>
              <a:defRPr>
                <a:solidFill>
                  <a:srgbClr val="000000"/>
                </a:solidFill>
              </a:defRPr>
            </a:lvl4pPr>
            <a:lvl5pPr>
              <a:buClrTx/>
              <a:defRPr>
                <a:solidFill>
                  <a:srgbClr val="000000"/>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1 Big pictur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nl-BE"/>
              <a:t>Vliebergh 23/8/2016 ine.vandeneynde@thomasmore.be</a:t>
            </a:r>
            <a:endParaRPr lang="nl-BE" dirty="0"/>
          </a:p>
        </p:txBody>
      </p:sp>
      <p:sp>
        <p:nvSpPr>
          <p:cNvPr id="4" name="Slide Number Placeholder 3"/>
          <p:cNvSpPr>
            <a:spLocks noGrp="1"/>
          </p:cNvSpPr>
          <p:nvPr>
            <p:ph type="sldNum" sz="quarter" idx="11"/>
          </p:nvPr>
        </p:nvSpPr>
        <p:spPr/>
        <p:txBody>
          <a:bodyPr/>
          <a:lstStyle/>
          <a:p>
            <a:fld id="{3B80295F-48CD-49FC-897A-CCEC919B8070}" type="slidenum">
              <a:rPr lang="nl-BE" smtClean="0"/>
              <a:pPr/>
              <a:t>‹nr.›</a:t>
            </a:fld>
            <a:endParaRPr lang="nl-BE" dirty="0"/>
          </a:p>
        </p:txBody>
      </p:sp>
      <p:sp>
        <p:nvSpPr>
          <p:cNvPr id="5" name="Date Placeholder 4"/>
          <p:cNvSpPr>
            <a:spLocks noGrp="1"/>
          </p:cNvSpPr>
          <p:nvPr>
            <p:ph type="dt" sz="half" idx="12"/>
          </p:nvPr>
        </p:nvSpPr>
        <p:spPr/>
        <p:txBody>
          <a:bodyPr/>
          <a:lstStyle/>
          <a:p>
            <a:pPr algn="l"/>
            <a:endParaRPr lang="nl-BE" dirty="0"/>
          </a:p>
        </p:txBody>
      </p:sp>
      <p:sp>
        <p:nvSpPr>
          <p:cNvPr id="7" name="Picture Placeholder 6"/>
          <p:cNvSpPr>
            <a:spLocks noGrp="1"/>
          </p:cNvSpPr>
          <p:nvPr>
            <p:ph type="pic" sz="quarter" idx="13"/>
          </p:nvPr>
        </p:nvSpPr>
        <p:spPr>
          <a:xfrm>
            <a:off x="0" y="1"/>
            <a:ext cx="12192000" cy="5929313"/>
          </a:xfrm>
        </p:spPr>
        <p:txBody>
          <a:bodyPr/>
          <a:lstStyle/>
          <a:p>
            <a:r>
              <a:rPr lang="nl-NL"/>
              <a:t>Klik op het pictogram als u een afbeelding wilt toevoegen</a:t>
            </a:r>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7" name="Rectangle 6"/>
          <p:cNvSpPr/>
          <p:nvPr/>
        </p:nvSpPr>
        <p:spPr>
          <a:xfrm>
            <a:off x="0" y="5958024"/>
            <a:ext cx="12192000" cy="900000"/>
          </a:xfrm>
          <a:prstGeom prst="rect">
            <a:avLst/>
          </a:prstGeom>
          <a:solidFill>
            <a:srgbClr val="EC4B2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18000" rIns="0" bIns="18000" rtlCol="0" anchor="ctr"/>
          <a:lstStyle/>
          <a:p>
            <a:pPr algn="ctr"/>
            <a:endParaRPr lang="nl-BE" sz="1100" dirty="0">
              <a:solidFill>
                <a:schemeClr val="bg1"/>
              </a:solidFill>
            </a:endParaRPr>
          </a:p>
        </p:txBody>
      </p:sp>
      <p:sp>
        <p:nvSpPr>
          <p:cNvPr id="82" name="Rectangle 81"/>
          <p:cNvSpPr/>
          <p:nvPr/>
        </p:nvSpPr>
        <p:spPr>
          <a:xfrm>
            <a:off x="0" y="6084000"/>
            <a:ext cx="2640000"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800"/>
          </a:p>
        </p:txBody>
      </p:sp>
      <p:sp>
        <p:nvSpPr>
          <p:cNvPr id="79" name="Footer Placeholder 4"/>
          <p:cNvSpPr>
            <a:spLocks noGrp="1"/>
          </p:cNvSpPr>
          <p:nvPr>
            <p:ph type="ftr" sz="quarter" idx="3"/>
          </p:nvPr>
        </p:nvSpPr>
        <p:spPr>
          <a:xfrm>
            <a:off x="1007435" y="6084000"/>
            <a:ext cx="5376565" cy="432000"/>
          </a:xfrm>
          <a:prstGeom prst="rect">
            <a:avLst/>
          </a:prstGeom>
          <a:solidFill>
            <a:schemeClr val="bg1"/>
          </a:solidFill>
        </p:spPr>
        <p:txBody>
          <a:bodyPr wrap="square" lIns="144000" tIns="0" rIns="144000" bIns="0" anchor="ctr" anchorCtr="0">
            <a:noAutofit/>
          </a:bodyPr>
          <a:lstStyle>
            <a:lvl1pPr algn="l">
              <a:lnSpc>
                <a:spcPct val="90000"/>
              </a:lnSpc>
              <a:defRPr sz="1500">
                <a:solidFill>
                  <a:srgbClr val="00A0AE"/>
                </a:solidFill>
                <a:latin typeface="Trebuchet MS" pitchFamily="34" charset="0"/>
              </a:defRPr>
            </a:lvl1pPr>
          </a:lstStyle>
          <a:p>
            <a:r>
              <a:rPr lang="nl-BE"/>
              <a:t>Vliebergh 23/8/2016 ine.vandeneynde@thomasmore.be</a:t>
            </a:r>
            <a:endParaRPr lang="nl-BE" dirty="0"/>
          </a:p>
        </p:txBody>
      </p:sp>
      <p:sp>
        <p:nvSpPr>
          <p:cNvPr id="86" name="Slide Number Placeholder 85"/>
          <p:cNvSpPr>
            <a:spLocks noGrp="1"/>
          </p:cNvSpPr>
          <p:nvPr>
            <p:ph type="sldNum" sz="quarter" idx="4"/>
          </p:nvPr>
        </p:nvSpPr>
        <p:spPr>
          <a:xfrm>
            <a:off x="480000" y="6084000"/>
            <a:ext cx="480000" cy="667148"/>
          </a:xfrm>
          <a:prstGeom prst="rect">
            <a:avLst/>
          </a:prstGeom>
          <a:solidFill>
            <a:srgbClr val="00A0AE"/>
          </a:solidFill>
        </p:spPr>
        <p:txBody>
          <a:bodyPr vert="horz" wrap="none" lIns="0" tIns="108000" rIns="0" bIns="0" rtlCol="0" anchor="ctr" anchorCtr="0">
            <a:noAutofit/>
          </a:bodyPr>
          <a:lstStyle>
            <a:lvl1pPr algn="ctr">
              <a:defRPr sz="2000" b="0">
                <a:solidFill>
                  <a:schemeClr val="bg1"/>
                </a:solidFill>
                <a:latin typeface="Trebuchet MS" pitchFamily="34" charset="0"/>
              </a:defRPr>
            </a:lvl1pPr>
          </a:lstStyle>
          <a:p>
            <a:fld id="{3B80295F-48CD-49FC-897A-CCEC919B8070}" type="slidenum">
              <a:rPr lang="nl-BE" smtClean="0"/>
              <a:pPr/>
              <a:t>‹nr.›</a:t>
            </a:fld>
            <a:endParaRPr lang="nl-BE" dirty="0"/>
          </a:p>
        </p:txBody>
      </p:sp>
      <p:sp>
        <p:nvSpPr>
          <p:cNvPr id="2" name="Title Placeholder 1"/>
          <p:cNvSpPr>
            <a:spLocks noGrp="1"/>
          </p:cNvSpPr>
          <p:nvPr>
            <p:ph type="title"/>
          </p:nvPr>
        </p:nvSpPr>
        <p:spPr>
          <a:xfrm>
            <a:off x="0" y="0"/>
            <a:ext cx="12192000" cy="1142984"/>
          </a:xfrm>
          <a:prstGeom prst="rect">
            <a:avLst/>
          </a:prstGeom>
          <a:ln w="0">
            <a:noFill/>
          </a:ln>
        </p:spPr>
        <p:txBody>
          <a:bodyPr vert="horz" lIns="360000" tIns="180000" rIns="360000" bIns="144000" rtlCol="0" anchor="ctr">
            <a:noAutofit/>
          </a:bodyPr>
          <a:lstStyle/>
          <a:p>
            <a:r>
              <a:rPr lang="nl-NL"/>
              <a:t>Klik om de stijl te bewerken</a:t>
            </a:r>
            <a:endParaRPr lang="nl-BE" dirty="0"/>
          </a:p>
        </p:txBody>
      </p:sp>
      <p:sp>
        <p:nvSpPr>
          <p:cNvPr id="3" name="Text Placeholder 2"/>
          <p:cNvSpPr>
            <a:spLocks noGrp="1"/>
          </p:cNvSpPr>
          <p:nvPr>
            <p:ph type="body" idx="1"/>
          </p:nvPr>
        </p:nvSpPr>
        <p:spPr>
          <a:xfrm>
            <a:off x="0" y="1152000"/>
            <a:ext cx="12192000" cy="4428000"/>
          </a:xfrm>
          <a:prstGeom prst="rect">
            <a:avLst/>
          </a:prstGeom>
        </p:spPr>
        <p:txBody>
          <a:bodyPr vert="horz" lIns="432000" tIns="252000" rIns="43200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0" name="Date Placeholder 3"/>
          <p:cNvSpPr>
            <a:spLocks noGrp="1"/>
          </p:cNvSpPr>
          <p:nvPr>
            <p:ph type="dt" sz="half" idx="2"/>
          </p:nvPr>
        </p:nvSpPr>
        <p:spPr>
          <a:xfrm>
            <a:off x="1007435" y="6570001"/>
            <a:ext cx="109119" cy="200055"/>
          </a:xfrm>
          <a:prstGeom prst="rect">
            <a:avLst/>
          </a:prstGeom>
          <a:solidFill>
            <a:srgbClr val="EC4B2F"/>
          </a:solidFill>
        </p:spPr>
        <p:txBody>
          <a:bodyPr wrap="none" lIns="108000" tIns="0" rIns="0" bIns="0" anchor="b" anchorCtr="0">
            <a:spAutoFit/>
          </a:bodyPr>
          <a:lstStyle>
            <a:lvl1pPr algn="r">
              <a:defRPr sz="1300">
                <a:solidFill>
                  <a:schemeClr val="bg1"/>
                </a:solidFill>
                <a:latin typeface="Trebuchet MS" pitchFamily="34" charset="0"/>
              </a:defRPr>
            </a:lvl1pPr>
          </a:lstStyle>
          <a:p>
            <a:pPr algn="l"/>
            <a:endParaRPr lang="nl-BE" dirty="0"/>
          </a:p>
        </p:txBody>
      </p:sp>
      <p:pic>
        <p:nvPicPr>
          <p:cNvPr id="9" name="Picture 8" descr="tm_rgb.jpg"/>
          <p:cNvPicPr>
            <a:picLocks noChangeAspect="1"/>
          </p:cNvPicPr>
          <p:nvPr/>
        </p:nvPicPr>
        <p:blipFill>
          <a:blip r:embed="rId9" cstate="print"/>
          <a:stretch>
            <a:fillRect/>
          </a:stretch>
        </p:blipFill>
        <p:spPr>
          <a:xfrm>
            <a:off x="10200456" y="5976000"/>
            <a:ext cx="1650076" cy="86452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50" r:id="rId2"/>
    <p:sldLayoutId id="2147483678" r:id="rId3"/>
    <p:sldLayoutId id="2147483653" r:id="rId4"/>
    <p:sldLayoutId id="2147483679" r:id="rId5"/>
    <p:sldLayoutId id="2147483688" r:id="rId6"/>
    <p:sldLayoutId id="2147483687" r:id="rId7"/>
  </p:sldLayoutIdLst>
  <p:hf hdr="0" dt="0"/>
  <p:txStyles>
    <p:titleStyle>
      <a:lvl1pPr algn="l" defTabSz="914400" rtl="0" eaLnBrk="1" latinLnBrk="0" hangingPunct="1">
        <a:lnSpc>
          <a:spcPct val="80000"/>
        </a:lnSpc>
        <a:spcBef>
          <a:spcPct val="0"/>
        </a:spcBef>
        <a:buNone/>
        <a:defRPr sz="3600" b="1" kern="1200" cap="all" baseline="0">
          <a:solidFill>
            <a:srgbClr val="EC4B2F"/>
          </a:solidFill>
          <a:latin typeface="Trebuchet MS" pitchFamily="34" charset="0"/>
          <a:ea typeface="+mj-ea"/>
          <a:cs typeface="+mj-cs"/>
        </a:defRPr>
      </a:lvl1pPr>
    </p:titleStyle>
    <p:bodyStyle>
      <a:lvl1pPr marL="355600" indent="-355600" algn="l" defTabSz="914400" rtl="0" eaLnBrk="1" latinLnBrk="0" hangingPunct="1">
        <a:lnSpc>
          <a:spcPct val="90000"/>
        </a:lnSpc>
        <a:spcBef>
          <a:spcPts val="400"/>
        </a:spcBef>
        <a:spcAft>
          <a:spcPts val="400"/>
        </a:spcAft>
        <a:buClrTx/>
        <a:buSzPct val="90000"/>
        <a:buFont typeface="Verdana" pitchFamily="34" charset="0"/>
        <a:buChar char="•"/>
        <a:defRPr sz="3000" kern="1200">
          <a:solidFill>
            <a:srgbClr val="000000"/>
          </a:solidFill>
          <a:latin typeface="Trebuchet MS" pitchFamily="34" charset="0"/>
          <a:ea typeface="+mn-ea"/>
          <a:cs typeface="+mn-cs"/>
        </a:defRPr>
      </a:lvl1pPr>
      <a:lvl2pPr marL="723900" indent="-368300" algn="l" defTabSz="914400" rtl="0" eaLnBrk="1" latinLnBrk="0" hangingPunct="1">
        <a:lnSpc>
          <a:spcPct val="90000"/>
        </a:lnSpc>
        <a:spcBef>
          <a:spcPts val="400"/>
        </a:spcBef>
        <a:spcAft>
          <a:spcPts val="400"/>
        </a:spcAft>
        <a:buClrTx/>
        <a:buFont typeface="Arial" pitchFamily="34" charset="0"/>
        <a:buChar char="−"/>
        <a:defRPr sz="2700" kern="1200">
          <a:solidFill>
            <a:srgbClr val="000000"/>
          </a:solidFill>
          <a:latin typeface="Trebuchet MS" pitchFamily="34" charset="0"/>
          <a:ea typeface="+mn-ea"/>
          <a:cs typeface="+mn-cs"/>
        </a:defRPr>
      </a:lvl2pPr>
      <a:lvl3pPr marL="982663" indent="-258763" algn="l" defTabSz="914400" rtl="0" eaLnBrk="1" latinLnBrk="0" hangingPunct="1">
        <a:lnSpc>
          <a:spcPct val="90000"/>
        </a:lnSpc>
        <a:spcBef>
          <a:spcPts val="400"/>
        </a:spcBef>
        <a:spcAft>
          <a:spcPts val="400"/>
        </a:spcAft>
        <a:buClrTx/>
        <a:buFont typeface="Arial" pitchFamily="34" charset="0"/>
        <a:buChar char="•"/>
        <a:defRPr sz="2400" kern="1200">
          <a:solidFill>
            <a:srgbClr val="000000"/>
          </a:solidFill>
          <a:latin typeface="Trebuchet MS" pitchFamily="34" charset="0"/>
          <a:ea typeface="+mn-ea"/>
          <a:cs typeface="+mn-cs"/>
        </a:defRPr>
      </a:lvl3pPr>
      <a:lvl4pPr marL="1255713" indent="-273050" algn="l" defTabSz="914400" rtl="0" eaLnBrk="1" latinLnBrk="0" hangingPunct="1">
        <a:lnSpc>
          <a:spcPct val="90000"/>
        </a:lnSpc>
        <a:spcBef>
          <a:spcPts val="400"/>
        </a:spcBef>
        <a:spcAft>
          <a:spcPts val="400"/>
        </a:spcAft>
        <a:buClrTx/>
        <a:buFont typeface="Arial" pitchFamily="34" charset="0"/>
        <a:buChar char="»"/>
        <a:defRPr sz="2100" kern="1200">
          <a:solidFill>
            <a:srgbClr val="000000"/>
          </a:solidFill>
          <a:latin typeface="Trebuchet MS" pitchFamily="34" charset="0"/>
          <a:ea typeface="+mn-ea"/>
          <a:cs typeface="+mn-cs"/>
        </a:defRPr>
      </a:lvl4pPr>
      <a:lvl5pPr marL="1609725" indent="-258763" algn="l" defTabSz="914400" rtl="0" eaLnBrk="1" latinLnBrk="0" hangingPunct="1">
        <a:lnSpc>
          <a:spcPct val="90000"/>
        </a:lnSpc>
        <a:spcBef>
          <a:spcPts val="400"/>
        </a:spcBef>
        <a:spcAft>
          <a:spcPts val="400"/>
        </a:spcAft>
        <a:buClr>
          <a:schemeClr val="tx1"/>
        </a:buClr>
        <a:buFont typeface="Arial" pitchFamily="34" charset="0"/>
        <a:buNone/>
        <a:defRPr sz="20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Ine Van Den Eynde</a:t>
            </a:r>
          </a:p>
        </p:txBody>
      </p:sp>
      <p:sp>
        <p:nvSpPr>
          <p:cNvPr id="3" name="Title 2"/>
          <p:cNvSpPr>
            <a:spLocks noGrp="1"/>
          </p:cNvSpPr>
          <p:nvPr>
            <p:ph type="title"/>
          </p:nvPr>
        </p:nvSpPr>
        <p:spPr/>
        <p:txBody>
          <a:bodyPr/>
          <a:lstStyle/>
          <a:p>
            <a:r>
              <a:rPr lang="en-US" dirty="0"/>
              <a:t>Dina en Tamar, </a:t>
            </a:r>
            <a:br>
              <a:rPr lang="en-US" dirty="0"/>
            </a:br>
            <a:r>
              <a:rPr lang="en-US" dirty="0"/>
              <a:t>twee </a:t>
            </a:r>
            <a:r>
              <a:rPr lang="en-US" dirty="0" err="1"/>
              <a:t>markante</a:t>
            </a:r>
            <a:r>
              <a:rPr lang="en-US" dirty="0"/>
              <a:t> </a:t>
            </a:r>
            <a:r>
              <a:rPr lang="en-US" dirty="0" err="1"/>
              <a:t>vrouwen</a:t>
            </a:r>
            <a:endParaRPr lang="en-US" dirty="0"/>
          </a:p>
        </p:txBody>
      </p:sp>
      <p:sp>
        <p:nvSpPr>
          <p:cNvPr id="4" name="Footer Placeholder 3"/>
          <p:cNvSpPr>
            <a:spLocks noGrp="1"/>
          </p:cNvSpPr>
          <p:nvPr>
            <p:ph type="ftr" sz="quarter" idx="12"/>
          </p:nvPr>
        </p:nvSpPr>
        <p:spPr/>
        <p:txBody>
          <a:bodyPr/>
          <a:lstStyle/>
          <a:p>
            <a:r>
              <a:rPr lang="nl-BE"/>
              <a:t>Vliebergh 23/8/2016 ine.vandeneynde@thomasmore.be</a:t>
            </a:r>
            <a:endParaRPr lang="nl-BE" dirty="0"/>
          </a:p>
        </p:txBody>
      </p:sp>
      <p:sp>
        <p:nvSpPr>
          <p:cNvPr id="5" name="Slide Number Placeholder 4"/>
          <p:cNvSpPr>
            <a:spLocks noGrp="1"/>
          </p:cNvSpPr>
          <p:nvPr>
            <p:ph type="sldNum" sz="quarter" idx="11"/>
          </p:nvPr>
        </p:nvSpPr>
        <p:spPr/>
        <p:txBody>
          <a:bodyPr/>
          <a:lstStyle/>
          <a:p>
            <a:fld id="{3B80295F-48CD-49FC-897A-CCEC919B8070}" type="slidenum">
              <a:rPr lang="nl-BE" smtClean="0"/>
              <a:pPr/>
              <a:t>1</a:t>
            </a:fld>
            <a:endParaRPr lang="nl-B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inhoud 6"/>
          <p:cNvSpPr>
            <a:spLocks noGrp="1"/>
          </p:cNvSpPr>
          <p:nvPr>
            <p:ph idx="1"/>
          </p:nvPr>
        </p:nvSpPr>
        <p:spPr>
          <a:xfrm>
            <a:off x="4151784" y="1152000"/>
            <a:ext cx="7754507" cy="4734000"/>
          </a:xfrm>
        </p:spPr>
        <p:txBody>
          <a:bodyPr/>
          <a:lstStyle/>
          <a:p>
            <a:pPr marL="0" indent="0">
              <a:buNone/>
            </a:pPr>
            <a:r>
              <a:rPr lang="nl-BE" dirty="0"/>
              <a:t>Een maatschappelijke positie toegekend</a:t>
            </a:r>
          </a:p>
          <a:p>
            <a:r>
              <a:rPr lang="nl-BE" dirty="0"/>
              <a:t>op basis van een aantal differentiatielijnen </a:t>
            </a:r>
            <a:r>
              <a:rPr lang="nl-BE" sz="2800" dirty="0"/>
              <a:t>(o.a. gender, seksualiteit, etniciteit, klasse)</a:t>
            </a:r>
          </a:p>
          <a:p>
            <a:pPr marL="0" indent="0">
              <a:buNone/>
            </a:pPr>
            <a:r>
              <a:rPr lang="nl-BE" sz="2800" dirty="0"/>
              <a:t> </a:t>
            </a:r>
            <a:endParaRPr lang="nl-BE" dirty="0"/>
          </a:p>
          <a:p>
            <a:r>
              <a:rPr lang="nl-BE" dirty="0"/>
              <a:t>die tegelijkertijd en met elkaar verweven tot stand komen</a:t>
            </a:r>
          </a:p>
          <a:p>
            <a:endParaRPr lang="nl-BE" dirty="0"/>
          </a:p>
          <a:p>
            <a:pPr>
              <a:buFont typeface="Symbol" panose="05050102010706020507" pitchFamily="18" charset="2"/>
              <a:buChar char="Þ"/>
            </a:pPr>
            <a:r>
              <a:rPr lang="nl-BE" dirty="0"/>
              <a:t> Meervoudig denken</a:t>
            </a:r>
          </a:p>
          <a:p>
            <a:pPr marL="0" indent="0">
              <a:buNone/>
            </a:pPr>
            <a:r>
              <a:rPr lang="nl-BE" dirty="0"/>
              <a:t>Bv. Jakob t.o.v. </a:t>
            </a:r>
            <a:r>
              <a:rPr lang="nl-BE" dirty="0" err="1"/>
              <a:t>Esau</a:t>
            </a:r>
            <a:r>
              <a:rPr lang="nl-BE" dirty="0"/>
              <a:t>, Lea t.o.v. Rachel</a:t>
            </a:r>
          </a:p>
        </p:txBody>
      </p:sp>
      <p:sp>
        <p:nvSpPr>
          <p:cNvPr id="6" name="Titel 5"/>
          <p:cNvSpPr>
            <a:spLocks noGrp="1"/>
          </p:cNvSpPr>
          <p:nvPr>
            <p:ph type="title"/>
          </p:nvPr>
        </p:nvSpPr>
        <p:spPr/>
        <p:txBody>
          <a:bodyPr/>
          <a:lstStyle/>
          <a:p>
            <a:r>
              <a:rPr lang="nl-BE" dirty="0"/>
              <a:t>Kruispunt</a:t>
            </a:r>
          </a:p>
        </p:txBody>
      </p:sp>
      <p:sp>
        <p:nvSpPr>
          <p:cNvPr id="4" name="Tijdelijke aanduiding voor dianummer 3"/>
          <p:cNvSpPr>
            <a:spLocks noGrp="1"/>
          </p:cNvSpPr>
          <p:nvPr>
            <p:ph type="sldNum" sz="quarter" idx="12"/>
          </p:nvPr>
        </p:nvSpPr>
        <p:spPr/>
        <p:txBody>
          <a:bodyPr/>
          <a:lstStyle/>
          <a:p>
            <a:fld id="{3B80295F-48CD-49FC-897A-CCEC919B8070}" type="slidenum">
              <a:rPr lang="nl-BE" smtClean="0"/>
              <a:pPr/>
              <a:t>10</a:t>
            </a:fld>
            <a:endParaRPr lang="nl-BE" dirty="0"/>
          </a:p>
        </p:txBody>
      </p:sp>
      <p:sp>
        <p:nvSpPr>
          <p:cNvPr id="5" name="Tijdelijke aanduiding voor voettekst 4"/>
          <p:cNvSpPr>
            <a:spLocks noGrp="1"/>
          </p:cNvSpPr>
          <p:nvPr>
            <p:ph type="ftr" sz="quarter" idx="13"/>
          </p:nvPr>
        </p:nvSpPr>
        <p:spPr/>
        <p:txBody>
          <a:bodyPr/>
          <a:lstStyle/>
          <a:p>
            <a:r>
              <a:rPr lang="nl-BE"/>
              <a:t>Vliebergh 23/8/2016 ine.vandeneynde@thomasmore.be</a:t>
            </a:r>
            <a:endParaRPr lang="nl-BE" dirty="0"/>
          </a:p>
        </p:txBody>
      </p:sp>
      <p:pic>
        <p:nvPicPr>
          <p:cNvPr id="9" name="Tijdelijke aanduiding voor inhoud 9"/>
          <p:cNvPicPr>
            <a:picLocks noGrp="1"/>
          </p:cNvPicPr>
          <p:nvPr>
            <p:ph type="pic" sz="quarter" idx="10"/>
          </p:nvPr>
        </p:nvPicPr>
        <p:blipFill>
          <a:blip r:embed="rId2" cstate="print"/>
          <a:srcRect t="4328" b="4328"/>
          <a:stretch>
            <a:fillRect/>
          </a:stretch>
        </p:blipFill>
        <p:spPr bwMode="auto">
          <a:xfrm>
            <a:off x="263525" y="1340984"/>
            <a:ext cx="3240187" cy="4545466"/>
          </a:xfrm>
          <a:prstGeom prst="rect">
            <a:avLst/>
          </a:prstGeom>
          <a:noFill/>
          <a:ln w="9525">
            <a:noFill/>
            <a:miter lim="800000"/>
            <a:headEnd/>
            <a:tailEnd/>
          </a:ln>
        </p:spPr>
      </p:pic>
    </p:spTree>
    <p:extLst>
      <p:ext uri="{BB962C8B-B14F-4D97-AF65-F5344CB8AC3E}">
        <p14:creationId xmlns:p14="http://schemas.microsoft.com/office/powerpoint/2010/main" val="2127320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dirty="0"/>
              <a:t>“Maar” een verhaal?</a:t>
            </a:r>
          </a:p>
          <a:p>
            <a:pPr marL="0" indent="0">
              <a:buNone/>
            </a:pPr>
            <a:r>
              <a:rPr lang="nl-BE" dirty="0"/>
              <a:t> Of een uitdagende spiegel?</a:t>
            </a:r>
          </a:p>
          <a:p>
            <a:endParaRPr lang="nl-BE" dirty="0"/>
          </a:p>
          <a:p>
            <a:r>
              <a:rPr lang="nl-BE" dirty="0"/>
              <a:t>Verkrachting van Dina? </a:t>
            </a:r>
          </a:p>
          <a:p>
            <a:pPr marL="0" indent="0">
              <a:buNone/>
            </a:pPr>
            <a:r>
              <a:rPr lang="nl-BE" dirty="0"/>
              <a:t>Of ‘gewoon’ een andere manier van huwelijk te sluiten?</a:t>
            </a:r>
          </a:p>
        </p:txBody>
      </p:sp>
      <p:sp>
        <p:nvSpPr>
          <p:cNvPr id="3" name="Titel 2"/>
          <p:cNvSpPr>
            <a:spLocks noGrp="1"/>
          </p:cNvSpPr>
          <p:nvPr>
            <p:ph type="title"/>
          </p:nvPr>
        </p:nvSpPr>
        <p:spPr/>
        <p:txBody>
          <a:bodyPr/>
          <a:lstStyle/>
          <a:p>
            <a:r>
              <a:rPr lang="nl-BE" dirty="0"/>
              <a:t>Positie van lezers</a:t>
            </a:r>
          </a:p>
        </p:txBody>
      </p:sp>
      <p:sp>
        <p:nvSpPr>
          <p:cNvPr id="5" name="Tijdelijke aanduiding voor dianummer 4"/>
          <p:cNvSpPr>
            <a:spLocks noGrp="1"/>
          </p:cNvSpPr>
          <p:nvPr>
            <p:ph type="sldNum" sz="quarter" idx="12"/>
          </p:nvPr>
        </p:nvSpPr>
        <p:spPr/>
        <p:txBody>
          <a:bodyPr/>
          <a:lstStyle/>
          <a:p>
            <a:fld id="{3B80295F-48CD-49FC-897A-CCEC919B8070}" type="slidenum">
              <a:rPr lang="nl-BE" smtClean="0"/>
              <a:pPr/>
              <a:t>11</a:t>
            </a:fld>
            <a:endParaRPr lang="nl-BE" dirty="0"/>
          </a:p>
        </p:txBody>
      </p:sp>
      <p:sp>
        <p:nvSpPr>
          <p:cNvPr id="6" name="Tijdelijke aanduiding voor voettekst 5"/>
          <p:cNvSpPr>
            <a:spLocks noGrp="1"/>
          </p:cNvSpPr>
          <p:nvPr>
            <p:ph type="ftr" sz="quarter" idx="13"/>
          </p:nvPr>
        </p:nvSpPr>
        <p:spPr/>
        <p:txBody>
          <a:bodyPr/>
          <a:lstStyle/>
          <a:p>
            <a:r>
              <a:rPr lang="nl-BE"/>
              <a:t>Vliebergh 23/8/2016 ine.vandeneynde@thomasmore.be</a:t>
            </a:r>
            <a:endParaRPr lang="nl-BE" dirty="0"/>
          </a:p>
        </p:txBody>
      </p:sp>
      <p:pic>
        <p:nvPicPr>
          <p:cNvPr id="7" name="Tijdelijke aanduiding voor afbeelding 6"/>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1522" r="11522"/>
          <a:stretch>
            <a:fillRect/>
          </a:stretch>
        </p:blipFill>
        <p:spPr>
          <a:prstGeom prst="rect">
            <a:avLst/>
          </a:prstGeom>
        </p:spPr>
      </p:pic>
      <p:sp>
        <p:nvSpPr>
          <p:cNvPr id="8" name="Tekstvak 7"/>
          <p:cNvSpPr txBox="1"/>
          <p:nvPr/>
        </p:nvSpPr>
        <p:spPr>
          <a:xfrm>
            <a:off x="19794" y="5615668"/>
            <a:ext cx="10575234" cy="369332"/>
          </a:xfrm>
          <a:prstGeom prst="rect">
            <a:avLst/>
          </a:prstGeom>
          <a:noFill/>
        </p:spPr>
        <p:txBody>
          <a:bodyPr wrap="square" rtlCol="0">
            <a:spAutoFit/>
          </a:bodyPr>
          <a:lstStyle/>
          <a:p>
            <a:r>
              <a:rPr lang="nl-BE" dirty="0"/>
              <a:t>http://spirituality-and-religion.com/rape-of-dinah/</a:t>
            </a:r>
          </a:p>
        </p:txBody>
      </p:sp>
    </p:spTree>
    <p:extLst>
      <p:ext uri="{BB962C8B-B14F-4D97-AF65-F5344CB8AC3E}">
        <p14:creationId xmlns:p14="http://schemas.microsoft.com/office/powerpoint/2010/main" val="241607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1" end="1"/>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nodeType="clickEffect">
                                  <p:stCondLst>
                                    <p:cond delay="0"/>
                                  </p:stCondLst>
                                  <p:iterate type="lt">
                                    <p:tmAbs val="25"/>
                                  </p:iterate>
                                  <p:childTnLst>
                                    <p:set>
                                      <p:cBhvr override="childStyle">
                                        <p:cTn id="10" dur="indefinite"/>
                                        <p:tgtEl>
                                          <p:spTgt spid="2">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inhoud 8"/>
          <p:cNvSpPr>
            <a:spLocks noGrp="1"/>
          </p:cNvSpPr>
          <p:nvPr>
            <p:ph idx="1"/>
          </p:nvPr>
        </p:nvSpPr>
        <p:spPr/>
        <p:txBody>
          <a:bodyPr/>
          <a:lstStyle/>
          <a:p>
            <a:r>
              <a:rPr lang="nl-BE" dirty="0"/>
              <a:t>Dochter minder geliefde vrouw Lea</a:t>
            </a:r>
          </a:p>
          <a:p>
            <a:endParaRPr lang="nl-BE" dirty="0"/>
          </a:p>
          <a:p>
            <a:pPr marL="0" indent="0">
              <a:buNone/>
            </a:pPr>
            <a:r>
              <a:rPr lang="nl-BE" dirty="0"/>
              <a:t>Zelf ook minder geliefd? Vergelijk apathie Jacob met heftige emoties rond Jozef en Benjamin</a:t>
            </a:r>
          </a:p>
          <a:p>
            <a:endParaRPr lang="nl-BE" dirty="0"/>
          </a:p>
          <a:p>
            <a:r>
              <a:rPr lang="nl-BE" dirty="0"/>
              <a:t>Volle zus van o.a. Simeon, Levi</a:t>
            </a:r>
          </a:p>
          <a:p>
            <a:endParaRPr lang="nl-BE" dirty="0"/>
          </a:p>
          <a:p>
            <a:r>
              <a:rPr lang="nl-BE" dirty="0"/>
              <a:t>bewegingsvrijheid</a:t>
            </a:r>
          </a:p>
        </p:txBody>
      </p:sp>
      <p:sp>
        <p:nvSpPr>
          <p:cNvPr id="7" name="Titel 6"/>
          <p:cNvSpPr>
            <a:spLocks noGrp="1"/>
          </p:cNvSpPr>
          <p:nvPr>
            <p:ph type="title"/>
          </p:nvPr>
        </p:nvSpPr>
        <p:spPr/>
        <p:txBody>
          <a:bodyPr/>
          <a:lstStyle/>
          <a:p>
            <a:r>
              <a:rPr lang="nl-BE" dirty="0"/>
              <a:t>Positie Dina</a:t>
            </a:r>
          </a:p>
        </p:txBody>
      </p:sp>
      <p:sp>
        <p:nvSpPr>
          <p:cNvPr id="5" name="Tijdelijke aanduiding voor dianummer 4"/>
          <p:cNvSpPr>
            <a:spLocks noGrp="1"/>
          </p:cNvSpPr>
          <p:nvPr>
            <p:ph type="sldNum" sz="quarter" idx="11"/>
          </p:nvPr>
        </p:nvSpPr>
        <p:spPr/>
        <p:txBody>
          <a:bodyPr/>
          <a:lstStyle/>
          <a:p>
            <a:fld id="{3B80295F-48CD-49FC-897A-CCEC919B8070}" type="slidenum">
              <a:rPr lang="nl-BE" smtClean="0"/>
              <a:pPr/>
              <a:t>12</a:t>
            </a:fld>
            <a:endParaRPr lang="nl-BE" dirty="0"/>
          </a:p>
        </p:txBody>
      </p:sp>
      <p:sp>
        <p:nvSpPr>
          <p:cNvPr id="6" name="Tijdelijke aanduiding voor voettekst 5"/>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116575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
                                        <p:tgtEl>
                                          <p:spTgt spid="9">
                                            <p:txEl>
                                              <p:pRg st="0" end="0"/>
                                            </p:txEl>
                                          </p:spTgt>
                                        </p:tgtEl>
                                      </p:cBhvr>
                                    </p:animEffect>
                                    <p:anim calcmode="lin" valueType="num">
                                      <p:cBhvr>
                                        <p:cTn id="8" dur="1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fade">
                                      <p:cBhvr>
                                        <p:cTn id="14" dur="10"/>
                                        <p:tgtEl>
                                          <p:spTgt spid="9">
                                            <p:txEl>
                                              <p:pRg st="2" end="2"/>
                                            </p:txEl>
                                          </p:spTgt>
                                        </p:tgtEl>
                                      </p:cBhvr>
                                    </p:animEffect>
                                    <p:anim calcmode="lin" valueType="num">
                                      <p:cBhvr>
                                        <p:cTn id="15" dur="1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6" dur="1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fade">
                                      <p:cBhvr>
                                        <p:cTn id="21" dur="10"/>
                                        <p:tgtEl>
                                          <p:spTgt spid="9">
                                            <p:txEl>
                                              <p:pRg st="4" end="4"/>
                                            </p:txEl>
                                          </p:spTgt>
                                        </p:tgtEl>
                                      </p:cBhvr>
                                    </p:animEffect>
                                    <p:anim calcmode="lin" valueType="num">
                                      <p:cBhvr>
                                        <p:cTn id="22" dur="1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3" dur="1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6" end="6"/>
                                            </p:txEl>
                                          </p:spTgt>
                                        </p:tgtEl>
                                        <p:attrNameLst>
                                          <p:attrName>style.visibility</p:attrName>
                                        </p:attrNameLst>
                                      </p:cBhvr>
                                      <p:to>
                                        <p:strVal val="visible"/>
                                      </p:to>
                                    </p:set>
                                    <p:animEffect transition="in" filter="fade">
                                      <p:cBhvr>
                                        <p:cTn id="28" dur="10"/>
                                        <p:tgtEl>
                                          <p:spTgt spid="9">
                                            <p:txEl>
                                              <p:pRg st="6" end="6"/>
                                            </p:txEl>
                                          </p:spTgt>
                                        </p:tgtEl>
                                      </p:cBhvr>
                                    </p:animEffect>
                                    <p:anim calcmode="lin" valueType="num">
                                      <p:cBhvr>
                                        <p:cTn id="29" dur="1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30" dur="1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nl-BE" dirty="0"/>
              <a:t>machtsverhoudingen</a:t>
            </a:r>
          </a:p>
        </p:txBody>
      </p:sp>
      <p:sp>
        <p:nvSpPr>
          <p:cNvPr id="7" name="Tijdelijke aanduiding voor tekst 6"/>
          <p:cNvSpPr>
            <a:spLocks noGrp="1"/>
          </p:cNvSpPr>
          <p:nvPr>
            <p:ph type="body" idx="1"/>
          </p:nvPr>
        </p:nvSpPr>
        <p:spPr/>
        <p:txBody>
          <a:bodyPr/>
          <a:lstStyle/>
          <a:p>
            <a:r>
              <a:rPr lang="nl-BE" dirty="0"/>
              <a:t>Dina</a:t>
            </a:r>
          </a:p>
        </p:txBody>
      </p:sp>
      <p:sp>
        <p:nvSpPr>
          <p:cNvPr id="8" name="Tijdelijke aanduiding voor inhoud 7"/>
          <p:cNvSpPr>
            <a:spLocks noGrp="1"/>
          </p:cNvSpPr>
          <p:nvPr>
            <p:ph sz="half" idx="2"/>
          </p:nvPr>
        </p:nvSpPr>
        <p:spPr/>
        <p:txBody>
          <a:bodyPr>
            <a:normAutofit lnSpcReduction="10000"/>
          </a:bodyPr>
          <a:lstStyle/>
          <a:p>
            <a:r>
              <a:rPr lang="nl-BE" dirty="0"/>
              <a:t>vrouw</a:t>
            </a:r>
          </a:p>
          <a:p>
            <a:r>
              <a:rPr lang="nl-BE" dirty="0"/>
              <a:t>Allochtoon t.o.v. “dochters van het land” en </a:t>
            </a:r>
            <a:r>
              <a:rPr lang="nl-BE" dirty="0" err="1"/>
              <a:t>Sichem</a:t>
            </a:r>
            <a:endParaRPr lang="nl-BE" dirty="0"/>
          </a:p>
          <a:p>
            <a:endParaRPr lang="nl-BE" dirty="0"/>
          </a:p>
          <a:p>
            <a:endParaRPr lang="nl-BE" dirty="0"/>
          </a:p>
          <a:p>
            <a:r>
              <a:rPr lang="nl-BE" dirty="0"/>
              <a:t>Dochter van relatief welvarende man, maar bij minder geliefde vrouw</a:t>
            </a:r>
          </a:p>
          <a:p>
            <a:r>
              <a:rPr lang="nl-BE" dirty="0"/>
              <a:t>broers</a:t>
            </a:r>
          </a:p>
          <a:p>
            <a:endParaRPr lang="nl-BE" dirty="0"/>
          </a:p>
        </p:txBody>
      </p:sp>
      <p:sp>
        <p:nvSpPr>
          <p:cNvPr id="9" name="Tijdelijke aanduiding voor tekst 8"/>
          <p:cNvSpPr>
            <a:spLocks noGrp="1"/>
          </p:cNvSpPr>
          <p:nvPr>
            <p:ph type="body" sz="quarter" idx="3"/>
          </p:nvPr>
        </p:nvSpPr>
        <p:spPr/>
        <p:txBody>
          <a:bodyPr/>
          <a:lstStyle/>
          <a:p>
            <a:r>
              <a:rPr lang="nl-BE" dirty="0" err="1"/>
              <a:t>Sichem</a:t>
            </a:r>
            <a:endParaRPr lang="nl-BE" dirty="0"/>
          </a:p>
        </p:txBody>
      </p:sp>
      <p:sp>
        <p:nvSpPr>
          <p:cNvPr id="10" name="Tijdelijke aanduiding voor inhoud 9"/>
          <p:cNvSpPr>
            <a:spLocks noGrp="1"/>
          </p:cNvSpPr>
          <p:nvPr>
            <p:ph sz="quarter" idx="4"/>
          </p:nvPr>
        </p:nvSpPr>
        <p:spPr/>
        <p:txBody>
          <a:bodyPr/>
          <a:lstStyle/>
          <a:p>
            <a:r>
              <a:rPr lang="nl-BE" dirty="0"/>
              <a:t>man</a:t>
            </a:r>
          </a:p>
          <a:p>
            <a:r>
              <a:rPr lang="nl-BE" dirty="0"/>
              <a:t>Autochtoon</a:t>
            </a:r>
          </a:p>
          <a:p>
            <a:r>
              <a:rPr lang="nl-BE" dirty="0"/>
              <a:t>Zoon van heerser </a:t>
            </a:r>
            <a:r>
              <a:rPr lang="nl-BE" dirty="0" err="1"/>
              <a:t>Chamor</a:t>
            </a:r>
            <a:endParaRPr lang="nl-BE" dirty="0"/>
          </a:p>
          <a:p>
            <a:r>
              <a:rPr lang="nl-BE" dirty="0"/>
              <a:t>Machtigste in die familie (v. 19)</a:t>
            </a:r>
          </a:p>
          <a:p>
            <a:endParaRPr lang="nl-BE" dirty="0"/>
          </a:p>
          <a:p>
            <a:r>
              <a:rPr lang="nl-BE" dirty="0"/>
              <a:t>landbezitter</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13</a:t>
            </a:fld>
            <a:endParaRPr lang="nl-BE" dirty="0"/>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
        <p:nvSpPr>
          <p:cNvPr id="11" name="Tekstvak 10"/>
          <p:cNvSpPr txBox="1"/>
          <p:nvPr/>
        </p:nvSpPr>
        <p:spPr>
          <a:xfrm>
            <a:off x="4223792" y="5445224"/>
            <a:ext cx="6048672" cy="369332"/>
          </a:xfrm>
          <a:prstGeom prst="rect">
            <a:avLst/>
          </a:prstGeom>
          <a:solidFill>
            <a:srgbClr val="00A0AE">
              <a:alpha val="25000"/>
            </a:srgbClr>
          </a:solidFill>
        </p:spPr>
        <p:txBody>
          <a:bodyPr wrap="square" rtlCol="0">
            <a:spAutoFit/>
          </a:bodyPr>
          <a:lstStyle/>
          <a:p>
            <a:pPr algn="ctr"/>
            <a:r>
              <a:rPr lang="nl-BE" dirty="0" err="1"/>
              <a:t>Sichem</a:t>
            </a:r>
            <a:r>
              <a:rPr lang="nl-BE" dirty="0"/>
              <a:t>: massief overwicht in machtspositie</a:t>
            </a:r>
          </a:p>
        </p:txBody>
      </p:sp>
    </p:spTree>
    <p:extLst>
      <p:ext uri="{BB962C8B-B14F-4D97-AF65-F5344CB8AC3E}">
        <p14:creationId xmlns:p14="http://schemas.microsoft.com/office/powerpoint/2010/main" val="2480322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Dina: van subject naar object</a:t>
            </a:r>
          </a:p>
        </p:txBody>
      </p:sp>
      <p:sp>
        <p:nvSpPr>
          <p:cNvPr id="3" name="Tijdelijke aanduiding voor tekst 2"/>
          <p:cNvSpPr>
            <a:spLocks noGrp="1"/>
          </p:cNvSpPr>
          <p:nvPr>
            <p:ph type="body" idx="1"/>
          </p:nvPr>
        </p:nvSpPr>
        <p:spPr/>
        <p:txBody>
          <a:bodyPr/>
          <a:lstStyle/>
          <a:p>
            <a:r>
              <a:rPr lang="nl-BE" dirty="0"/>
              <a:t>Dina</a:t>
            </a:r>
          </a:p>
        </p:txBody>
      </p:sp>
      <p:sp>
        <p:nvSpPr>
          <p:cNvPr id="4" name="Tijdelijke aanduiding voor inhoud 3"/>
          <p:cNvSpPr>
            <a:spLocks noGrp="1"/>
          </p:cNvSpPr>
          <p:nvPr>
            <p:ph sz="half" idx="2"/>
          </p:nvPr>
        </p:nvSpPr>
        <p:spPr/>
        <p:txBody>
          <a:bodyPr/>
          <a:lstStyle/>
          <a:p>
            <a:r>
              <a:rPr lang="nl-BE" dirty="0"/>
              <a:t>ze ging uit om te zien de dochters van het land</a:t>
            </a:r>
          </a:p>
          <a:p>
            <a:endParaRPr lang="nl-BE" dirty="0"/>
          </a:p>
          <a:p>
            <a:endParaRPr lang="nl-BE" dirty="0"/>
          </a:p>
          <a:p>
            <a:endParaRPr lang="nl-BE" dirty="0"/>
          </a:p>
          <a:p>
            <a:pPr>
              <a:buFont typeface="Symbol" panose="05050102010706020507" pitchFamily="18" charset="2"/>
              <a:buChar char="Þ"/>
            </a:pPr>
            <a:r>
              <a:rPr lang="nl-BE" dirty="0"/>
              <a:t>Geen subject meer</a:t>
            </a:r>
          </a:p>
          <a:p>
            <a:pPr>
              <a:buFont typeface="Symbol" panose="05050102010706020507" pitchFamily="18" charset="2"/>
              <a:buChar char="Þ"/>
            </a:pPr>
            <a:r>
              <a:rPr lang="nl-BE" dirty="0"/>
              <a:t>Krijgt/neemt nooit het woord</a:t>
            </a:r>
          </a:p>
        </p:txBody>
      </p:sp>
      <p:sp>
        <p:nvSpPr>
          <p:cNvPr id="5" name="Tijdelijke aanduiding voor tekst 4"/>
          <p:cNvSpPr>
            <a:spLocks noGrp="1"/>
          </p:cNvSpPr>
          <p:nvPr>
            <p:ph type="body" sz="quarter" idx="3"/>
          </p:nvPr>
        </p:nvSpPr>
        <p:spPr/>
        <p:txBody>
          <a:bodyPr/>
          <a:lstStyle/>
          <a:p>
            <a:r>
              <a:rPr lang="nl-BE" dirty="0" err="1"/>
              <a:t>Sichem</a:t>
            </a:r>
            <a:endParaRPr lang="nl-BE" dirty="0"/>
          </a:p>
        </p:txBody>
      </p:sp>
      <p:sp>
        <p:nvSpPr>
          <p:cNvPr id="6" name="Tijdelijke aanduiding voor inhoud 5"/>
          <p:cNvSpPr>
            <a:spLocks noGrp="1"/>
          </p:cNvSpPr>
          <p:nvPr>
            <p:ph sz="quarter" idx="4"/>
          </p:nvPr>
        </p:nvSpPr>
        <p:spPr/>
        <p:txBody>
          <a:bodyPr/>
          <a:lstStyle/>
          <a:p>
            <a:r>
              <a:rPr lang="nl-BE" dirty="0"/>
              <a:t>Hij zag haar, nam haar, ‘lag’ haar, vernederde haar</a:t>
            </a:r>
          </a:p>
          <a:p>
            <a:endParaRPr lang="nl-BE" dirty="0"/>
          </a:p>
          <a:p>
            <a:pPr>
              <a:buFont typeface="Symbol" panose="05050102010706020507" pitchFamily="18" charset="2"/>
              <a:buChar char="Þ"/>
            </a:pPr>
            <a:r>
              <a:rPr lang="nl-BE" dirty="0"/>
              <a:t>Van subject tot object gemaakt</a:t>
            </a:r>
          </a:p>
          <a:p>
            <a:pPr>
              <a:buFont typeface="Symbol" panose="05050102010706020507" pitchFamily="18" charset="2"/>
              <a:buChar char="Þ"/>
            </a:pPr>
            <a:endParaRPr lang="nl-BE" dirty="0"/>
          </a:p>
          <a:p>
            <a:pPr marL="0" indent="0">
              <a:buNone/>
            </a:pPr>
            <a:endParaRPr lang="nl-BE" dirty="0"/>
          </a:p>
          <a:p>
            <a:pPr>
              <a:buFont typeface="Symbol" panose="05050102010706020507" pitchFamily="18" charset="2"/>
              <a:buChar char="Þ"/>
            </a:pPr>
            <a:endParaRPr lang="nl-BE" dirty="0"/>
          </a:p>
        </p:txBody>
      </p:sp>
      <p:sp>
        <p:nvSpPr>
          <p:cNvPr id="7" name="Tijdelijke aanduiding voor dianummer 6"/>
          <p:cNvSpPr>
            <a:spLocks noGrp="1"/>
          </p:cNvSpPr>
          <p:nvPr>
            <p:ph type="sldNum" sz="quarter" idx="11"/>
          </p:nvPr>
        </p:nvSpPr>
        <p:spPr/>
        <p:txBody>
          <a:bodyPr/>
          <a:lstStyle/>
          <a:p>
            <a:fld id="{3B80295F-48CD-49FC-897A-CCEC919B8070}" type="slidenum">
              <a:rPr lang="nl-BE" smtClean="0"/>
              <a:pPr/>
              <a:t>14</a:t>
            </a:fld>
            <a:endParaRPr lang="nl-BE" dirty="0"/>
          </a:p>
        </p:txBody>
      </p:sp>
      <p:sp>
        <p:nvSpPr>
          <p:cNvPr id="8" name="Tijdelijke aanduiding voor voettekst 7"/>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3617387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dirty="0"/>
              <a:t>Zijn ziel kleefde aan Dina – had lief – sprak naar het hart (Statenvertaling)</a:t>
            </a:r>
          </a:p>
          <a:p>
            <a:r>
              <a:rPr lang="nl-BE" dirty="0"/>
              <a:t>Onweerstaanbaar aangetrokken – verliefd – voor zich winnen (NBG)</a:t>
            </a:r>
          </a:p>
          <a:p>
            <a:r>
              <a:rPr lang="nl-BE" dirty="0"/>
              <a:t>Verloor zijn hart – hield veel van haar – probeerde genegenheid te winnen (Willibrord 95)</a:t>
            </a:r>
          </a:p>
          <a:p>
            <a:endParaRPr lang="nl-BE" dirty="0"/>
          </a:p>
          <a:p>
            <a:pPr marL="0" indent="0">
              <a:buNone/>
            </a:pPr>
            <a:r>
              <a:rPr lang="nl-BE" dirty="0"/>
              <a:t>Zoals “liefde” van </a:t>
            </a:r>
            <a:r>
              <a:rPr lang="nl-BE" dirty="0" err="1"/>
              <a:t>Amnon</a:t>
            </a:r>
            <a:r>
              <a:rPr lang="nl-BE" dirty="0"/>
              <a:t> (2 Sam 13)?</a:t>
            </a:r>
          </a:p>
        </p:txBody>
      </p:sp>
      <p:sp>
        <p:nvSpPr>
          <p:cNvPr id="3" name="Titel 2"/>
          <p:cNvSpPr>
            <a:spLocks noGrp="1"/>
          </p:cNvSpPr>
          <p:nvPr>
            <p:ph type="title"/>
          </p:nvPr>
        </p:nvSpPr>
        <p:spPr/>
        <p:txBody>
          <a:bodyPr/>
          <a:lstStyle/>
          <a:p>
            <a:r>
              <a:rPr lang="nl-BE" dirty="0"/>
              <a:t>Positie van </a:t>
            </a:r>
            <a:r>
              <a:rPr lang="nl-BE" dirty="0" err="1"/>
              <a:t>Sichem</a:t>
            </a:r>
            <a:r>
              <a:rPr lang="nl-BE" dirty="0"/>
              <a:t>: </a:t>
            </a:r>
            <a:br>
              <a:rPr lang="nl-BE" dirty="0"/>
            </a:br>
            <a:r>
              <a:rPr lang="nl-BE" dirty="0"/>
              <a:t>diepe begeerte of ontluikende liefde?</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15</a:t>
            </a:fld>
            <a:endParaRPr lang="nl-BE" dirty="0"/>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2060742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ndertitel 6"/>
          <p:cNvSpPr>
            <a:spLocks noGrp="1"/>
          </p:cNvSpPr>
          <p:nvPr>
            <p:ph type="subTitle" idx="1"/>
          </p:nvPr>
        </p:nvSpPr>
        <p:spPr/>
        <p:txBody>
          <a:bodyPr/>
          <a:lstStyle/>
          <a:p>
            <a:endParaRPr lang="nl-BE"/>
          </a:p>
        </p:txBody>
      </p:sp>
      <p:sp>
        <p:nvSpPr>
          <p:cNvPr id="6" name="Titel 5"/>
          <p:cNvSpPr>
            <a:spLocks noGrp="1"/>
          </p:cNvSpPr>
          <p:nvPr>
            <p:ph type="title"/>
          </p:nvPr>
        </p:nvSpPr>
        <p:spPr/>
        <p:txBody>
          <a:bodyPr/>
          <a:lstStyle/>
          <a:p>
            <a:r>
              <a:rPr lang="nl-BE" dirty="0"/>
              <a:t>Een huwelijksaanzoek</a:t>
            </a:r>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16</a:t>
            </a:fld>
            <a:endParaRPr lang="nl-BE" dirty="0"/>
          </a:p>
        </p:txBody>
      </p:sp>
    </p:spTree>
    <p:extLst>
      <p:ext uri="{BB962C8B-B14F-4D97-AF65-F5344CB8AC3E}">
        <p14:creationId xmlns:p14="http://schemas.microsoft.com/office/powerpoint/2010/main" val="167821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77500" lnSpcReduction="20000"/>
          </a:bodyPr>
          <a:lstStyle/>
          <a:p>
            <a:r>
              <a:rPr lang="nl-BE" dirty="0"/>
              <a:t>Een Maleisische man die beschuldigd werd van het verkrachten van een 14-jarig meisje is aan alle beschuldigingen ontsnapt door in het huwelijk te stappen met het slachtoffer. Lokale ngo's veroordelen de zaak, die volgens hen geen alleenstaand geval is. </a:t>
            </a:r>
          </a:p>
          <a:p>
            <a:r>
              <a:rPr lang="nl-BE" dirty="0"/>
              <a:t>De rechtbank van </a:t>
            </a:r>
            <a:r>
              <a:rPr lang="nl-BE" dirty="0" err="1"/>
              <a:t>Sarawak</a:t>
            </a:r>
            <a:r>
              <a:rPr lang="nl-BE" dirty="0"/>
              <a:t>, op het eiland Borneo, stelde het huwelijk vast en kort daarop werd de verkrachtingszaak geklasseerd. Dat meldt de site van de krant Borneo Post.</a:t>
            </a:r>
            <a:br>
              <a:rPr lang="nl-BE" dirty="0"/>
            </a:br>
            <a:br>
              <a:rPr lang="nl-BE" dirty="0"/>
            </a:br>
            <a:r>
              <a:rPr lang="nl-BE" dirty="0"/>
              <a:t>Het slachtoffer, ondertussen 15 jaar, zei dat ze twee maal verkracht was door de twintiger. </a:t>
            </a:r>
          </a:p>
          <a:p>
            <a:r>
              <a:rPr lang="nl-BE" dirty="0"/>
              <a:t>HLN.be 4/8/16</a:t>
            </a:r>
          </a:p>
        </p:txBody>
      </p:sp>
      <p:sp>
        <p:nvSpPr>
          <p:cNvPr id="3" name="Titel 2"/>
          <p:cNvSpPr>
            <a:spLocks noGrp="1"/>
          </p:cNvSpPr>
          <p:nvPr>
            <p:ph type="title"/>
          </p:nvPr>
        </p:nvSpPr>
        <p:spPr/>
        <p:txBody>
          <a:bodyPr/>
          <a:lstStyle/>
          <a:p>
            <a:r>
              <a:rPr lang="nl-BE" dirty="0"/>
              <a:t>Maleisië</a:t>
            </a:r>
          </a:p>
        </p:txBody>
      </p:sp>
      <p:sp>
        <p:nvSpPr>
          <p:cNvPr id="5" name="Tijdelijke aanduiding voor dianummer 4"/>
          <p:cNvSpPr>
            <a:spLocks noGrp="1"/>
          </p:cNvSpPr>
          <p:nvPr>
            <p:ph type="sldNum" sz="quarter" idx="12"/>
          </p:nvPr>
        </p:nvSpPr>
        <p:spPr/>
        <p:txBody>
          <a:bodyPr/>
          <a:lstStyle/>
          <a:p>
            <a:fld id="{3B80295F-48CD-49FC-897A-CCEC919B8070}" type="slidenum">
              <a:rPr lang="nl-BE" smtClean="0"/>
              <a:pPr/>
              <a:t>17</a:t>
            </a:fld>
            <a:endParaRPr lang="nl-BE" dirty="0"/>
          </a:p>
        </p:txBody>
      </p:sp>
      <p:sp>
        <p:nvSpPr>
          <p:cNvPr id="6" name="Tijdelijke aanduiding voor voettekst 5"/>
          <p:cNvSpPr>
            <a:spLocks noGrp="1"/>
          </p:cNvSpPr>
          <p:nvPr>
            <p:ph type="ftr" sz="quarter" idx="13"/>
          </p:nvPr>
        </p:nvSpPr>
        <p:spPr/>
        <p:txBody>
          <a:bodyPr/>
          <a:lstStyle/>
          <a:p>
            <a:r>
              <a:rPr lang="nl-BE"/>
              <a:t>Vliebergh 23/8/2016 ine.vandeneynde@thomasmore.be</a:t>
            </a:r>
            <a:endParaRPr lang="nl-BE" dirty="0"/>
          </a:p>
        </p:txBody>
      </p:sp>
      <p:pic>
        <p:nvPicPr>
          <p:cNvPr id="1026" name="Picture 2" descr="http://static1.hln.be/static/photo/2016/15/10/5/20160804141920/media_xll_8941415.jpg"/>
          <p:cNvPicPr>
            <a:picLocks noGrp="1" noChangeAspect="1" noChangeArrowheads="1"/>
          </p:cNvPicPr>
          <p:nvPr>
            <p:ph type="pic" sz="quarter" idx="10"/>
          </p:nvPr>
        </p:nvPicPr>
        <p:blipFill>
          <a:blip r:embed="rId2">
            <a:extLst>
              <a:ext uri="{28A0092B-C50C-407E-A947-70E740481C1C}">
                <a14:useLocalDpi xmlns:a14="http://schemas.microsoft.com/office/drawing/2010/main" val="0"/>
              </a:ext>
            </a:extLst>
          </a:blip>
          <a:srcRect l="22731" r="22731"/>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2393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inhoud 7"/>
          <p:cNvSpPr>
            <a:spLocks noGrp="1"/>
          </p:cNvSpPr>
          <p:nvPr>
            <p:ph idx="1"/>
          </p:nvPr>
        </p:nvSpPr>
        <p:spPr/>
        <p:txBody>
          <a:bodyPr>
            <a:normAutofit/>
          </a:bodyPr>
          <a:lstStyle/>
          <a:p>
            <a:r>
              <a:rPr lang="nl-BE" dirty="0"/>
              <a:t>“</a:t>
            </a:r>
            <a:r>
              <a:rPr lang="nl-BE" dirty="0" err="1"/>
              <a:t>Amina</a:t>
            </a:r>
            <a:r>
              <a:rPr lang="nl-BE" dirty="0"/>
              <a:t> </a:t>
            </a:r>
            <a:r>
              <a:rPr lang="nl-BE" dirty="0" err="1"/>
              <a:t>Filali</a:t>
            </a:r>
            <a:r>
              <a:rPr lang="nl-BE" dirty="0"/>
              <a:t> was 16 toen ze werd verkracht door een man van 23. Omdat hij zich bereid toonde om met haar te trouwen, ontliep hij een veroordeling. ... De man bleef haar misbruiken” DS 24/1/2014</a:t>
            </a:r>
          </a:p>
        </p:txBody>
      </p:sp>
      <p:sp>
        <p:nvSpPr>
          <p:cNvPr id="7" name="Titel 6"/>
          <p:cNvSpPr>
            <a:spLocks noGrp="1"/>
          </p:cNvSpPr>
          <p:nvPr>
            <p:ph type="title"/>
          </p:nvPr>
        </p:nvSpPr>
        <p:spPr/>
        <p:txBody>
          <a:bodyPr/>
          <a:lstStyle/>
          <a:p>
            <a:r>
              <a:rPr lang="nl-BE" dirty="0"/>
              <a:t>Marokko</a:t>
            </a:r>
          </a:p>
        </p:txBody>
      </p:sp>
      <p:pic>
        <p:nvPicPr>
          <p:cNvPr id="10" name="Tijdelijke aanduiding voor afbeelding 9"/>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6856" r="16856"/>
          <a:stretch>
            <a:fillRect/>
          </a:stretch>
        </p:blipFill>
        <p:spPr/>
      </p:pic>
      <p:sp>
        <p:nvSpPr>
          <p:cNvPr id="4" name="Tijdelijke aanduiding voor dianummer 3"/>
          <p:cNvSpPr>
            <a:spLocks noGrp="1"/>
          </p:cNvSpPr>
          <p:nvPr>
            <p:ph type="sldNum" sz="quarter" idx="12"/>
          </p:nvPr>
        </p:nvSpPr>
        <p:spPr/>
        <p:txBody>
          <a:bodyPr/>
          <a:lstStyle/>
          <a:p>
            <a:fld id="{3B80295F-48CD-49FC-897A-CCEC919B8070}" type="slidenum">
              <a:rPr lang="nl-BE" smtClean="0"/>
              <a:pPr/>
              <a:t>18</a:t>
            </a:fld>
            <a:endParaRPr lang="nl-BE" dirty="0"/>
          </a:p>
        </p:txBody>
      </p:sp>
      <p:sp>
        <p:nvSpPr>
          <p:cNvPr id="5" name="Tijdelijke aanduiding voor voettekst 4"/>
          <p:cNvSpPr>
            <a:spLocks noGrp="1"/>
          </p:cNvSpPr>
          <p:nvPr>
            <p:ph type="ftr" sz="quarter" idx="13"/>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1670831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77500" lnSpcReduction="20000"/>
          </a:bodyPr>
          <a:lstStyle/>
          <a:p>
            <a:r>
              <a:rPr lang="nl-BE" dirty="0"/>
              <a:t>“De houding van de families is doorslaggevend. Zij zetten het slachtoffer niet zelden onder druk om toch maar te trouwen met hun verkrachter”,</a:t>
            </a:r>
          </a:p>
          <a:p>
            <a:r>
              <a:rPr lang="nl-BE" dirty="0"/>
              <a:t> “Deze vrouwen hebben meestal niet gestudeerd en zullen niet werken, dus een huwelijk is hun enige optie. Maar ouders van een verkracht meisje vinden geen huwelijkskandidaten omdat zij geen maagd meer is. Trouwen is dan de minst pijnlijke uitweg.” </a:t>
            </a:r>
          </a:p>
          <a:p>
            <a:r>
              <a:rPr lang="nl-BE" dirty="0"/>
              <a:t>“Als ze zelf voor een huwelijk kiezen is het om komaf te maken met de vernederingen. Want het basisprobleem is dat deze slachtoffers in de gemeenschap en ook in de rechtszaal nog altijd gezien worden als deels verantwoordelijk voor de verkrachting.” </a:t>
            </a:r>
          </a:p>
          <a:p>
            <a:r>
              <a:rPr lang="nl-BE" dirty="0"/>
              <a:t>Op hun beurt stellen beschuldigden soms een huwelijk voor om een mildere straf te krijgen.</a:t>
            </a:r>
          </a:p>
          <a:p>
            <a:r>
              <a:rPr lang="nl-BE" dirty="0"/>
              <a:t>trouwen is al te vaak de enige manier om geen sociale paria te worden.” (DM 26/1/2007)</a:t>
            </a:r>
          </a:p>
        </p:txBody>
      </p:sp>
      <p:sp>
        <p:nvSpPr>
          <p:cNvPr id="7" name="Titel 6"/>
          <p:cNvSpPr>
            <a:spLocks noGrp="1"/>
          </p:cNvSpPr>
          <p:nvPr>
            <p:ph type="title"/>
          </p:nvPr>
        </p:nvSpPr>
        <p:spPr/>
        <p:txBody>
          <a:bodyPr/>
          <a:lstStyle/>
          <a:p>
            <a:r>
              <a:rPr lang="nl-BE" dirty="0"/>
              <a:t>India</a:t>
            </a:r>
          </a:p>
        </p:txBody>
      </p:sp>
      <p:sp>
        <p:nvSpPr>
          <p:cNvPr id="5" name="Tijdelijke aanduiding voor dianummer 4"/>
          <p:cNvSpPr>
            <a:spLocks noGrp="1"/>
          </p:cNvSpPr>
          <p:nvPr>
            <p:ph type="sldNum" sz="quarter" idx="11"/>
          </p:nvPr>
        </p:nvSpPr>
        <p:spPr/>
        <p:txBody>
          <a:bodyPr/>
          <a:lstStyle/>
          <a:p>
            <a:fld id="{3B80295F-48CD-49FC-897A-CCEC919B8070}" type="slidenum">
              <a:rPr lang="nl-BE" smtClean="0"/>
              <a:pPr/>
              <a:t>19</a:t>
            </a:fld>
            <a:endParaRPr lang="nl-BE" dirty="0"/>
          </a:p>
        </p:txBody>
      </p:sp>
      <p:sp>
        <p:nvSpPr>
          <p:cNvPr id="6" name="Tijdelijke aanduiding voor voettekst 5"/>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3568560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1"/>
          </p:nvPr>
        </p:nvSpPr>
        <p:spPr/>
        <p:txBody>
          <a:bodyPr/>
          <a:lstStyle/>
          <a:p>
            <a:fld id="{3B80295F-48CD-49FC-897A-CCEC919B8070}" type="slidenum">
              <a:rPr lang="nl-BE" smtClean="0"/>
              <a:pPr/>
              <a:t>2</a:t>
            </a:fld>
            <a:endParaRPr lang="nl-BE" dirty="0"/>
          </a:p>
        </p:txBody>
      </p:sp>
      <p:sp>
        <p:nvSpPr>
          <p:cNvPr id="5" name="Footer Placeholder 4"/>
          <p:cNvSpPr>
            <a:spLocks noGrp="1"/>
          </p:cNvSpPr>
          <p:nvPr>
            <p:ph type="ftr" sz="quarter" idx="12"/>
          </p:nvPr>
        </p:nvSpPr>
        <p:spPr/>
        <p:txBody>
          <a:bodyPr/>
          <a:lstStyle/>
          <a:p>
            <a:r>
              <a:rPr lang="nl-BE"/>
              <a:t>Vliebergh 23/8/2016 ine.vandeneynde@thomasmore.be</a:t>
            </a:r>
            <a:endParaRPr lang="nl-BE" dirty="0"/>
          </a:p>
        </p:txBody>
      </p:sp>
      <p:graphicFrame>
        <p:nvGraphicFramePr>
          <p:cNvPr id="8" name="Tijdelijke aanduiding voor inhoud 7"/>
          <p:cNvGraphicFramePr>
            <a:graphicFrameLocks noGrp="1"/>
          </p:cNvGraphicFramePr>
          <p:nvPr>
            <p:ph idx="1"/>
            <p:extLst>
              <p:ext uri="{D42A27DB-BD31-4B8C-83A1-F6EECF244321}">
                <p14:modId xmlns:p14="http://schemas.microsoft.com/office/powerpoint/2010/main" val="63330579"/>
              </p:ext>
            </p:extLst>
          </p:nvPr>
        </p:nvGraphicFramePr>
        <p:xfrm>
          <a:off x="875420" y="1141272"/>
          <a:ext cx="10441160" cy="4774231"/>
        </p:xfrm>
        <a:graphic>
          <a:graphicData uri="http://schemas.openxmlformats.org/drawingml/2006/table">
            <a:tbl>
              <a:tblPr firstRow="1" bandRow="1">
                <a:tableStyleId>{5C22544A-7EE6-4342-B048-85BDC9FD1C3A}</a:tableStyleId>
              </a:tblPr>
              <a:tblGrid>
                <a:gridCol w="2516766">
                  <a:extLst>
                    <a:ext uri="{9D8B030D-6E8A-4147-A177-3AD203B41FA5}">
                      <a16:colId xmlns:a16="http://schemas.microsoft.com/office/drawing/2014/main" val="2391343045"/>
                    </a:ext>
                  </a:extLst>
                </a:gridCol>
                <a:gridCol w="2439575">
                  <a:extLst>
                    <a:ext uri="{9D8B030D-6E8A-4147-A177-3AD203B41FA5}">
                      <a16:colId xmlns:a16="http://schemas.microsoft.com/office/drawing/2014/main" val="379933296"/>
                    </a:ext>
                  </a:extLst>
                </a:gridCol>
                <a:gridCol w="1204196">
                  <a:extLst>
                    <a:ext uri="{9D8B030D-6E8A-4147-A177-3AD203B41FA5}">
                      <a16:colId xmlns:a16="http://schemas.microsoft.com/office/drawing/2014/main" val="4141193870"/>
                    </a:ext>
                  </a:extLst>
                </a:gridCol>
                <a:gridCol w="2004067">
                  <a:extLst>
                    <a:ext uri="{9D8B030D-6E8A-4147-A177-3AD203B41FA5}">
                      <a16:colId xmlns:a16="http://schemas.microsoft.com/office/drawing/2014/main" val="149438268"/>
                    </a:ext>
                  </a:extLst>
                </a:gridCol>
                <a:gridCol w="2276556">
                  <a:extLst>
                    <a:ext uri="{9D8B030D-6E8A-4147-A177-3AD203B41FA5}">
                      <a16:colId xmlns:a16="http://schemas.microsoft.com/office/drawing/2014/main" val="2955783793"/>
                    </a:ext>
                  </a:extLst>
                </a:gridCol>
              </a:tblGrid>
              <a:tr h="590593">
                <a:tc>
                  <a:txBody>
                    <a:bodyPr/>
                    <a:lstStyle/>
                    <a:p>
                      <a:pPr algn="ctr"/>
                      <a:r>
                        <a:rPr lang="nl-BE" dirty="0" err="1"/>
                        <a:t>Zilpa</a:t>
                      </a:r>
                      <a:r>
                        <a:rPr lang="nl-BE" dirty="0"/>
                        <a:t> </a:t>
                      </a:r>
                      <a:br>
                        <a:rPr lang="nl-BE" dirty="0"/>
                      </a:br>
                      <a:r>
                        <a:rPr lang="nl-BE" dirty="0"/>
                        <a:t>(slavin Lea)</a:t>
                      </a:r>
                    </a:p>
                  </a:txBody>
                  <a:tcPr/>
                </a:tc>
                <a:tc>
                  <a:txBody>
                    <a:bodyPr/>
                    <a:lstStyle/>
                    <a:p>
                      <a:pPr algn="ctr"/>
                      <a:r>
                        <a:rPr lang="nl-BE" dirty="0"/>
                        <a:t>LEA</a:t>
                      </a:r>
                    </a:p>
                  </a:txBody>
                  <a:tcPr/>
                </a:tc>
                <a:tc>
                  <a:txBody>
                    <a:bodyPr/>
                    <a:lstStyle/>
                    <a:p>
                      <a:pPr algn="ctr"/>
                      <a:r>
                        <a:rPr lang="nl-BE" dirty="0"/>
                        <a:t>JACOB</a:t>
                      </a:r>
                    </a:p>
                  </a:txBody>
                  <a:tcPr/>
                </a:tc>
                <a:tc>
                  <a:txBody>
                    <a:bodyPr/>
                    <a:lstStyle/>
                    <a:p>
                      <a:pPr algn="ctr"/>
                      <a:r>
                        <a:rPr lang="nl-BE" dirty="0"/>
                        <a:t>RACHEL</a:t>
                      </a:r>
                    </a:p>
                  </a:txBody>
                  <a:tcPr/>
                </a:tc>
                <a:tc>
                  <a:txBody>
                    <a:bodyPr/>
                    <a:lstStyle/>
                    <a:p>
                      <a:pPr algn="ctr"/>
                      <a:r>
                        <a:rPr lang="nl-BE" dirty="0"/>
                        <a:t> </a:t>
                      </a:r>
                      <a:r>
                        <a:rPr lang="nl-BE" dirty="0" err="1"/>
                        <a:t>Bilha</a:t>
                      </a:r>
                      <a:r>
                        <a:rPr lang="nl-BE" dirty="0"/>
                        <a:t> </a:t>
                      </a:r>
                      <a:br>
                        <a:rPr lang="nl-BE" dirty="0"/>
                      </a:br>
                      <a:r>
                        <a:rPr lang="nl-BE" dirty="0"/>
                        <a:t>(slavin Rachel)</a:t>
                      </a:r>
                    </a:p>
                  </a:txBody>
                  <a:tcPr/>
                </a:tc>
                <a:extLst>
                  <a:ext uri="{0D108BD9-81ED-4DB2-BD59-A6C34878D82A}">
                    <a16:rowId xmlns:a16="http://schemas.microsoft.com/office/drawing/2014/main" val="2220745394"/>
                  </a:ext>
                </a:extLst>
              </a:tr>
              <a:tr h="590593">
                <a:tc>
                  <a:txBody>
                    <a:bodyPr/>
                    <a:lstStyle/>
                    <a:p>
                      <a:pPr algn="ctr"/>
                      <a:r>
                        <a:rPr lang="nl-BE" dirty="0" err="1"/>
                        <a:t>Gad</a:t>
                      </a:r>
                      <a:endParaRPr lang="nl-BE" dirty="0"/>
                    </a:p>
                  </a:txBody>
                  <a:tcPr/>
                </a:tc>
                <a:tc>
                  <a:txBody>
                    <a:bodyPr/>
                    <a:lstStyle/>
                    <a:p>
                      <a:pPr algn="ctr"/>
                      <a:r>
                        <a:rPr lang="nl-BE" dirty="0"/>
                        <a:t>Ruben</a:t>
                      </a:r>
                    </a:p>
                  </a:txBody>
                  <a:tcPr/>
                </a:tc>
                <a:tc rowSpan="7">
                  <a:txBody>
                    <a:bodyPr/>
                    <a:lstStyle/>
                    <a:p>
                      <a:pPr algn="ctr"/>
                      <a:endParaRPr lang="nl-BE" dirty="0"/>
                    </a:p>
                  </a:txBody>
                  <a:tcPr/>
                </a:tc>
                <a:tc>
                  <a:txBody>
                    <a:bodyPr/>
                    <a:lstStyle/>
                    <a:p>
                      <a:pPr algn="ctr"/>
                      <a:r>
                        <a:rPr lang="nl-BE" dirty="0"/>
                        <a:t>Jozef</a:t>
                      </a:r>
                    </a:p>
                  </a:txBody>
                  <a:tcPr/>
                </a:tc>
                <a:tc>
                  <a:txBody>
                    <a:bodyPr/>
                    <a:lstStyle/>
                    <a:p>
                      <a:pPr algn="ctr"/>
                      <a:r>
                        <a:rPr lang="nl-BE" dirty="0"/>
                        <a:t>Dan</a:t>
                      </a:r>
                    </a:p>
                  </a:txBody>
                  <a:tcPr/>
                </a:tc>
                <a:extLst>
                  <a:ext uri="{0D108BD9-81ED-4DB2-BD59-A6C34878D82A}">
                    <a16:rowId xmlns:a16="http://schemas.microsoft.com/office/drawing/2014/main" val="815821064"/>
                  </a:ext>
                </a:extLst>
              </a:tr>
              <a:tr h="590593">
                <a:tc>
                  <a:txBody>
                    <a:bodyPr/>
                    <a:lstStyle/>
                    <a:p>
                      <a:pPr algn="ctr"/>
                      <a:r>
                        <a:rPr lang="nl-BE" dirty="0"/>
                        <a:t>Asser</a:t>
                      </a:r>
                    </a:p>
                  </a:txBody>
                  <a:tcPr/>
                </a:tc>
                <a:tc>
                  <a:txBody>
                    <a:bodyPr/>
                    <a:lstStyle/>
                    <a:p>
                      <a:pPr algn="ctr"/>
                      <a:r>
                        <a:rPr lang="nl-BE" dirty="0"/>
                        <a:t>Simeon</a:t>
                      </a:r>
                    </a:p>
                  </a:txBody>
                  <a:tcPr/>
                </a:tc>
                <a:tc vMerge="1">
                  <a:txBody>
                    <a:bodyPr/>
                    <a:lstStyle/>
                    <a:p>
                      <a:endParaRPr lang="nl-BE" dirty="0"/>
                    </a:p>
                  </a:txBody>
                  <a:tcPr/>
                </a:tc>
                <a:tc>
                  <a:txBody>
                    <a:bodyPr/>
                    <a:lstStyle/>
                    <a:p>
                      <a:pPr algn="ctr"/>
                      <a:r>
                        <a:rPr lang="nl-BE" dirty="0"/>
                        <a:t>[Benjamin]</a:t>
                      </a:r>
                    </a:p>
                  </a:txBody>
                  <a:tcPr/>
                </a:tc>
                <a:tc>
                  <a:txBody>
                    <a:bodyPr/>
                    <a:lstStyle/>
                    <a:p>
                      <a:pPr algn="ctr"/>
                      <a:r>
                        <a:rPr lang="nl-BE" dirty="0"/>
                        <a:t>Naftali</a:t>
                      </a:r>
                    </a:p>
                  </a:txBody>
                  <a:tcPr/>
                </a:tc>
                <a:extLst>
                  <a:ext uri="{0D108BD9-81ED-4DB2-BD59-A6C34878D82A}">
                    <a16:rowId xmlns:a16="http://schemas.microsoft.com/office/drawing/2014/main" val="1766080351"/>
                  </a:ext>
                </a:extLst>
              </a:tr>
              <a:tr h="590593">
                <a:tc rowSpan="5">
                  <a:txBody>
                    <a:bodyPr/>
                    <a:lstStyle/>
                    <a:p>
                      <a:pPr algn="ctr"/>
                      <a:endParaRPr lang="nl-BE" dirty="0"/>
                    </a:p>
                  </a:txBody>
                  <a:tcPr>
                    <a:solidFill>
                      <a:schemeClr val="bg1"/>
                    </a:solidFill>
                  </a:tcPr>
                </a:tc>
                <a:tc>
                  <a:txBody>
                    <a:bodyPr/>
                    <a:lstStyle/>
                    <a:p>
                      <a:pPr algn="ctr"/>
                      <a:r>
                        <a:rPr lang="nl-BE" dirty="0"/>
                        <a:t>Levi</a:t>
                      </a:r>
                    </a:p>
                  </a:txBody>
                  <a:tcPr/>
                </a:tc>
                <a:tc vMerge="1">
                  <a:txBody>
                    <a:bodyPr/>
                    <a:lstStyle/>
                    <a:p>
                      <a:endParaRPr lang="nl-BE" dirty="0"/>
                    </a:p>
                  </a:txBody>
                  <a:tcPr/>
                </a:tc>
                <a:tc rowSpan="5" gridSpan="2">
                  <a:txBody>
                    <a:bodyPr/>
                    <a:lstStyle/>
                    <a:p>
                      <a:pPr algn="ctr"/>
                      <a:endParaRPr lang="nl-BE" dirty="0"/>
                    </a:p>
                  </a:txBody>
                  <a:tcPr>
                    <a:solidFill>
                      <a:schemeClr val="bg1"/>
                    </a:solidFill>
                  </a:tcPr>
                </a:tc>
                <a:tc rowSpan="5" hMerge="1">
                  <a:txBody>
                    <a:bodyPr/>
                    <a:lstStyle/>
                    <a:p>
                      <a:endParaRPr lang="nl-BE" dirty="0"/>
                    </a:p>
                  </a:txBody>
                  <a:tcPr/>
                </a:tc>
                <a:extLst>
                  <a:ext uri="{0D108BD9-81ED-4DB2-BD59-A6C34878D82A}">
                    <a16:rowId xmlns:a16="http://schemas.microsoft.com/office/drawing/2014/main" val="580004034"/>
                  </a:ext>
                </a:extLst>
              </a:tr>
              <a:tr h="590593">
                <a:tc vMerge="1">
                  <a:txBody>
                    <a:bodyPr/>
                    <a:lstStyle/>
                    <a:p>
                      <a:endParaRPr lang="nl-BE" dirty="0"/>
                    </a:p>
                  </a:txBody>
                  <a:tcPr/>
                </a:tc>
                <a:tc>
                  <a:txBody>
                    <a:bodyPr/>
                    <a:lstStyle/>
                    <a:p>
                      <a:pPr algn="ctr"/>
                      <a:r>
                        <a:rPr lang="nl-BE" b="1" dirty="0"/>
                        <a:t>Juda</a:t>
                      </a:r>
                    </a:p>
                  </a:txBody>
                  <a:tcPr/>
                </a:tc>
                <a:tc vMerge="1">
                  <a:txBody>
                    <a:bodyPr/>
                    <a:lstStyle/>
                    <a:p>
                      <a:endParaRPr lang="nl-BE" dirty="0"/>
                    </a:p>
                  </a:txBody>
                  <a:tcPr/>
                </a:tc>
                <a:tc gridSpan="2" vMerge="1">
                  <a:txBody>
                    <a:bodyPr/>
                    <a:lstStyle/>
                    <a:p>
                      <a:endParaRPr lang="nl-BE" dirty="0"/>
                    </a:p>
                  </a:txBody>
                  <a:tcPr/>
                </a:tc>
                <a:tc hMerge="1" vMerge="1">
                  <a:txBody>
                    <a:bodyPr/>
                    <a:lstStyle/>
                    <a:p>
                      <a:endParaRPr lang="nl-BE" dirty="0"/>
                    </a:p>
                  </a:txBody>
                  <a:tcPr/>
                </a:tc>
                <a:extLst>
                  <a:ext uri="{0D108BD9-81ED-4DB2-BD59-A6C34878D82A}">
                    <a16:rowId xmlns:a16="http://schemas.microsoft.com/office/drawing/2014/main" val="1936647778"/>
                  </a:ext>
                </a:extLst>
              </a:tr>
              <a:tr h="590593">
                <a:tc vMerge="1">
                  <a:txBody>
                    <a:bodyPr/>
                    <a:lstStyle/>
                    <a:p>
                      <a:endParaRPr lang="nl-BE" dirty="0"/>
                    </a:p>
                  </a:txBody>
                  <a:tcPr/>
                </a:tc>
                <a:tc>
                  <a:txBody>
                    <a:bodyPr/>
                    <a:lstStyle/>
                    <a:p>
                      <a:pPr algn="ctr"/>
                      <a:r>
                        <a:rPr lang="nl-BE" dirty="0" err="1"/>
                        <a:t>Issachar</a:t>
                      </a:r>
                      <a:endParaRPr lang="nl-BE" dirty="0"/>
                    </a:p>
                  </a:txBody>
                  <a:tcPr/>
                </a:tc>
                <a:tc vMerge="1">
                  <a:txBody>
                    <a:bodyPr/>
                    <a:lstStyle/>
                    <a:p>
                      <a:endParaRPr lang="nl-BE" dirty="0"/>
                    </a:p>
                  </a:txBody>
                  <a:tcPr/>
                </a:tc>
                <a:tc gridSpan="2" vMerge="1">
                  <a:txBody>
                    <a:bodyPr/>
                    <a:lstStyle/>
                    <a:p>
                      <a:endParaRPr lang="nl-BE" dirty="0"/>
                    </a:p>
                  </a:txBody>
                  <a:tcPr/>
                </a:tc>
                <a:tc hMerge="1" vMerge="1">
                  <a:txBody>
                    <a:bodyPr/>
                    <a:lstStyle/>
                    <a:p>
                      <a:endParaRPr lang="nl-BE" dirty="0"/>
                    </a:p>
                  </a:txBody>
                  <a:tcPr/>
                </a:tc>
                <a:extLst>
                  <a:ext uri="{0D108BD9-81ED-4DB2-BD59-A6C34878D82A}">
                    <a16:rowId xmlns:a16="http://schemas.microsoft.com/office/drawing/2014/main" val="2440756760"/>
                  </a:ext>
                </a:extLst>
              </a:tr>
              <a:tr h="590593">
                <a:tc vMerge="1">
                  <a:txBody>
                    <a:bodyPr/>
                    <a:lstStyle/>
                    <a:p>
                      <a:endParaRPr lang="nl-BE" dirty="0"/>
                    </a:p>
                  </a:txBody>
                  <a:tcPr/>
                </a:tc>
                <a:tc>
                  <a:txBody>
                    <a:bodyPr/>
                    <a:lstStyle/>
                    <a:p>
                      <a:pPr algn="ctr"/>
                      <a:r>
                        <a:rPr lang="nl-BE" dirty="0" err="1"/>
                        <a:t>Nebulon</a:t>
                      </a:r>
                      <a:endParaRPr lang="nl-BE" dirty="0"/>
                    </a:p>
                  </a:txBody>
                  <a:tcPr/>
                </a:tc>
                <a:tc vMerge="1">
                  <a:txBody>
                    <a:bodyPr/>
                    <a:lstStyle/>
                    <a:p>
                      <a:endParaRPr lang="nl-BE" dirty="0"/>
                    </a:p>
                  </a:txBody>
                  <a:tcPr/>
                </a:tc>
                <a:tc gridSpan="2" vMerge="1">
                  <a:txBody>
                    <a:bodyPr/>
                    <a:lstStyle/>
                    <a:p>
                      <a:endParaRPr lang="nl-BE" dirty="0"/>
                    </a:p>
                  </a:txBody>
                  <a:tcPr/>
                </a:tc>
                <a:tc hMerge="1" vMerge="1">
                  <a:txBody>
                    <a:bodyPr/>
                    <a:lstStyle/>
                    <a:p>
                      <a:endParaRPr lang="nl-BE" dirty="0"/>
                    </a:p>
                  </a:txBody>
                  <a:tcPr/>
                </a:tc>
                <a:extLst>
                  <a:ext uri="{0D108BD9-81ED-4DB2-BD59-A6C34878D82A}">
                    <a16:rowId xmlns:a16="http://schemas.microsoft.com/office/drawing/2014/main" val="2906732300"/>
                  </a:ext>
                </a:extLst>
              </a:tr>
              <a:tr h="590593">
                <a:tc vMerge="1">
                  <a:txBody>
                    <a:bodyPr/>
                    <a:lstStyle/>
                    <a:p>
                      <a:endParaRPr lang="nl-BE"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BE" b="1" dirty="0"/>
                        <a:t>DINA</a:t>
                      </a:r>
                    </a:p>
                  </a:txBody>
                  <a:tcPr/>
                </a:tc>
                <a:tc vMerge="1">
                  <a:txBody>
                    <a:bodyPr/>
                    <a:lstStyle/>
                    <a:p>
                      <a:endParaRPr lang="nl-BE" dirty="0"/>
                    </a:p>
                  </a:txBody>
                  <a:tcPr/>
                </a:tc>
                <a:tc gridSpan="2" vMerge="1">
                  <a:txBody>
                    <a:bodyPr/>
                    <a:lstStyle/>
                    <a:p>
                      <a:endParaRPr lang="nl-BE" dirty="0"/>
                    </a:p>
                  </a:txBody>
                  <a:tcPr/>
                </a:tc>
                <a:tc hMerge="1" vMerge="1">
                  <a:txBody>
                    <a:bodyPr/>
                    <a:lstStyle/>
                    <a:p>
                      <a:endParaRPr lang="nl-BE" dirty="0"/>
                    </a:p>
                  </a:txBody>
                  <a:tcPr/>
                </a:tc>
                <a:extLst>
                  <a:ext uri="{0D108BD9-81ED-4DB2-BD59-A6C34878D82A}">
                    <a16:rowId xmlns:a16="http://schemas.microsoft.com/office/drawing/2014/main" val="3655613605"/>
                  </a:ext>
                </a:extLst>
              </a:tr>
            </a:tbl>
          </a:graphicData>
        </a:graphic>
      </p:graphicFrame>
      <p:sp>
        <p:nvSpPr>
          <p:cNvPr id="6" name="Tekstvak 5"/>
          <p:cNvSpPr txBox="1"/>
          <p:nvPr/>
        </p:nvSpPr>
        <p:spPr>
          <a:xfrm>
            <a:off x="8184232" y="4725144"/>
            <a:ext cx="3132348" cy="646331"/>
          </a:xfrm>
          <a:prstGeom prst="rect">
            <a:avLst/>
          </a:prstGeom>
          <a:noFill/>
        </p:spPr>
        <p:txBody>
          <a:bodyPr wrap="square" rtlCol="0">
            <a:spAutoFit/>
          </a:bodyPr>
          <a:lstStyle/>
          <a:p>
            <a:r>
              <a:rPr lang="nl-BE" dirty="0"/>
              <a:t>Tamar: </a:t>
            </a:r>
          </a:p>
          <a:p>
            <a:r>
              <a:rPr lang="nl-BE" dirty="0"/>
              <a:t>schoondochter van Juda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0" y="1152000"/>
            <a:ext cx="12192000" cy="4797280"/>
          </a:xfrm>
        </p:spPr>
        <p:txBody>
          <a:bodyPr>
            <a:normAutofit fontScale="92500" lnSpcReduction="10000"/>
          </a:bodyPr>
          <a:lstStyle/>
          <a:p>
            <a:pPr marL="0" indent="0">
              <a:buNone/>
            </a:pPr>
            <a:r>
              <a:rPr lang="nl-BE" dirty="0"/>
              <a:t>Nooit openlijk een fout toegegeven door </a:t>
            </a:r>
            <a:r>
              <a:rPr lang="nl-BE" dirty="0" err="1"/>
              <a:t>Sichem</a:t>
            </a:r>
            <a:r>
              <a:rPr lang="nl-BE" dirty="0"/>
              <a:t>, </a:t>
            </a:r>
            <a:r>
              <a:rPr lang="nl-BE" dirty="0" err="1"/>
              <a:t>Chamor</a:t>
            </a:r>
            <a:r>
              <a:rPr lang="nl-BE" dirty="0"/>
              <a:t>, </a:t>
            </a:r>
            <a:r>
              <a:rPr lang="nl-BE" dirty="0" err="1"/>
              <a:t>Chiwwieten</a:t>
            </a:r>
            <a:endParaRPr lang="nl-BE" dirty="0"/>
          </a:p>
          <a:p>
            <a:pPr marL="0" indent="0">
              <a:buNone/>
            </a:pPr>
            <a:endParaRPr lang="nl-BE" dirty="0"/>
          </a:p>
          <a:p>
            <a:pPr marL="0" indent="0">
              <a:buNone/>
            </a:pPr>
            <a:r>
              <a:rPr lang="nl-BE" dirty="0"/>
              <a:t>Gewoon een andere vorm van huwelijk? NEE</a:t>
            </a:r>
          </a:p>
          <a:p>
            <a:pPr>
              <a:buFont typeface="Symbol" panose="05050102010706020507" pitchFamily="18" charset="2"/>
              <a:buChar char="Þ"/>
            </a:pPr>
            <a:r>
              <a:rPr lang="nl-BE" dirty="0"/>
              <a:t>machtsverhoudingen!</a:t>
            </a:r>
          </a:p>
          <a:p>
            <a:pPr marL="0" indent="0">
              <a:buNone/>
            </a:pPr>
            <a:endParaRPr lang="nl-BE" dirty="0"/>
          </a:p>
          <a:p>
            <a:pPr>
              <a:buFont typeface="Symbol" panose="05050102010706020507" pitchFamily="18" charset="2"/>
              <a:buChar char="Þ"/>
            </a:pPr>
            <a:r>
              <a:rPr lang="nl-BE" dirty="0"/>
              <a:t>Inzicht in </a:t>
            </a:r>
            <a:r>
              <a:rPr lang="nl-BE" dirty="0" err="1"/>
              <a:t>psyche</a:t>
            </a:r>
            <a:r>
              <a:rPr lang="nl-BE" dirty="0"/>
              <a:t>: ook vandaag: 1 op 3 mannen vindt vrouw dwingen tot seks geen verkrachting…</a:t>
            </a:r>
          </a:p>
          <a:p>
            <a:pPr>
              <a:buFont typeface="Symbol" panose="05050102010706020507" pitchFamily="18" charset="2"/>
              <a:buChar char="Þ"/>
            </a:pPr>
            <a:endParaRPr lang="nl-BE" dirty="0"/>
          </a:p>
          <a:p>
            <a:pPr marL="0" indent="0">
              <a:buNone/>
            </a:pPr>
            <a:r>
              <a:rPr lang="nl-BE" dirty="0"/>
              <a:t>Huwelijk voorgesteld als reële optie, bereid tot om het even welke bruidsschat</a:t>
            </a:r>
          </a:p>
        </p:txBody>
      </p:sp>
      <p:sp>
        <p:nvSpPr>
          <p:cNvPr id="3" name="Titel 2"/>
          <p:cNvSpPr>
            <a:spLocks noGrp="1"/>
          </p:cNvSpPr>
          <p:nvPr>
            <p:ph type="title"/>
          </p:nvPr>
        </p:nvSpPr>
        <p:spPr/>
        <p:txBody>
          <a:bodyPr/>
          <a:lstStyle/>
          <a:p>
            <a:r>
              <a:rPr lang="nl-BE" dirty="0"/>
              <a:t>EN IN HET OUDE </a:t>
            </a:r>
            <a:r>
              <a:rPr lang="nl-BE" dirty="0" err="1"/>
              <a:t>ISRAël</a:t>
            </a:r>
            <a:r>
              <a:rPr lang="nl-BE" dirty="0"/>
              <a:t>/</a:t>
            </a:r>
            <a:r>
              <a:rPr lang="nl-BE" dirty="0" err="1"/>
              <a:t>kanaän</a:t>
            </a:r>
            <a:r>
              <a:rPr lang="nl-BE" dirty="0"/>
              <a:t>?</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20</a:t>
            </a:fld>
            <a:endParaRPr lang="nl-BE" dirty="0"/>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51608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nodeType="afterEffect">
                                  <p:stCondLst>
                                    <p:cond delay="1000"/>
                                  </p:stCondLst>
                                  <p:childTnLst>
                                    <p:set>
                                      <p:cBhvr>
                                        <p:cTn id="22" dur="1" fill="hold">
                                          <p:stCondLst>
                                            <p:cond delay="0"/>
                                          </p:stCondLst>
                                        </p:cTn>
                                        <p:tgtEl>
                                          <p:spTgt spid="2">
                                            <p:txEl>
                                              <p:pRg st="7" end="7"/>
                                            </p:txEl>
                                          </p:spTgt>
                                        </p:tgtEl>
                                        <p:attrNameLst>
                                          <p:attrName>style.visibility</p:attrName>
                                        </p:attrNameLst>
                                      </p:cBhvr>
                                      <p:to>
                                        <p:strVal val="visible"/>
                                      </p:to>
                                    </p:set>
                                    <p:animEffect transition="in" filter="fade">
                                      <p:cBhvr>
                                        <p:cTn id="23" dur="1000"/>
                                        <p:tgtEl>
                                          <p:spTgt spid="2">
                                            <p:txEl>
                                              <p:pRg st="7" end="7"/>
                                            </p:txEl>
                                          </p:spTgt>
                                        </p:tgtEl>
                                      </p:cBhvr>
                                    </p:animEffect>
                                    <p:anim calcmode="lin" valueType="num">
                                      <p:cBhvr>
                                        <p:cTn id="24"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5"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0" y="1152000"/>
            <a:ext cx="12192000" cy="4797280"/>
          </a:xfrm>
        </p:spPr>
        <p:txBody>
          <a:bodyPr>
            <a:normAutofit/>
          </a:bodyPr>
          <a:lstStyle/>
          <a:p>
            <a:r>
              <a:rPr lang="nl-BE" dirty="0"/>
              <a:t>2 Sam 13: verkrachting is schanddaad, maar liever getrouwd met verkrachter dan achteraf buitengezet</a:t>
            </a:r>
          </a:p>
          <a:p>
            <a:endParaRPr lang="nl-BE" dirty="0"/>
          </a:p>
          <a:p>
            <a:r>
              <a:rPr lang="nl-BE" dirty="0"/>
              <a:t>Seks met </a:t>
            </a:r>
            <a:r>
              <a:rPr lang="nl-BE" u="sng" dirty="0"/>
              <a:t>verloofd</a:t>
            </a:r>
            <a:r>
              <a:rPr lang="nl-BE" dirty="0"/>
              <a:t> meisje: wie zwijgt stemt toe? (</a:t>
            </a:r>
            <a:r>
              <a:rPr lang="nl-BE" dirty="0" err="1"/>
              <a:t>Dt</a:t>
            </a:r>
            <a:r>
              <a:rPr lang="nl-BE" dirty="0"/>
              <a:t> 22,22-27)</a:t>
            </a:r>
          </a:p>
          <a:p>
            <a:r>
              <a:rPr lang="nl-BE" dirty="0"/>
              <a:t>Seks met </a:t>
            </a:r>
            <a:r>
              <a:rPr lang="nl-BE" u="sng" dirty="0"/>
              <a:t>thuiswonend</a:t>
            </a:r>
            <a:r>
              <a:rPr lang="nl-BE" dirty="0"/>
              <a:t> meisje: betrapt = bruidsschat, huwelijk zonder scheiding (</a:t>
            </a:r>
            <a:r>
              <a:rPr lang="nl-BE" dirty="0" err="1"/>
              <a:t>Dt</a:t>
            </a:r>
            <a:r>
              <a:rPr lang="nl-BE" dirty="0"/>
              <a:t> 22,28-29)</a:t>
            </a:r>
          </a:p>
          <a:p>
            <a:r>
              <a:rPr lang="nl-BE" dirty="0"/>
              <a:t>Seks met </a:t>
            </a:r>
            <a:r>
              <a:rPr lang="nl-BE" u="sng" dirty="0"/>
              <a:t>thuiswonend</a:t>
            </a:r>
            <a:r>
              <a:rPr lang="nl-BE" dirty="0"/>
              <a:t> meisje zonder betrapping: </a:t>
            </a:r>
            <a:br>
              <a:rPr lang="nl-BE" dirty="0"/>
            </a:br>
            <a:r>
              <a:rPr lang="nl-BE" dirty="0"/>
              <a:t>geen maagd bij huwelijk = doodstraf (</a:t>
            </a:r>
            <a:r>
              <a:rPr lang="nl-BE" dirty="0" err="1"/>
              <a:t>Dt</a:t>
            </a:r>
            <a:r>
              <a:rPr lang="nl-BE" dirty="0"/>
              <a:t> 22,21-22)</a:t>
            </a:r>
          </a:p>
          <a:p>
            <a:endParaRPr lang="nl-BE" dirty="0"/>
          </a:p>
        </p:txBody>
      </p:sp>
      <p:sp>
        <p:nvSpPr>
          <p:cNvPr id="3" name="Titel 2"/>
          <p:cNvSpPr>
            <a:spLocks noGrp="1"/>
          </p:cNvSpPr>
          <p:nvPr>
            <p:ph type="title"/>
          </p:nvPr>
        </p:nvSpPr>
        <p:spPr/>
        <p:txBody>
          <a:bodyPr/>
          <a:lstStyle/>
          <a:p>
            <a:r>
              <a:rPr lang="nl-BE" dirty="0"/>
              <a:t>EN IN HET OUDE </a:t>
            </a:r>
            <a:r>
              <a:rPr lang="nl-BE" dirty="0" err="1"/>
              <a:t>ISRAël</a:t>
            </a:r>
            <a:r>
              <a:rPr lang="nl-BE" dirty="0"/>
              <a:t>?</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21</a:t>
            </a:fld>
            <a:endParaRPr lang="nl-BE" dirty="0"/>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266051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30000"/>
                                        <p:tgtEl>
                                          <p:spTgt spid="2">
                                            <p:txEl>
                                              <p:pRg st="0" end="0"/>
                                            </p:txEl>
                                          </p:spTgt>
                                        </p:tgtEl>
                                      </p:cBhvr>
                                    </p:animEffect>
                                    <p:anim calcmode="lin" valueType="num">
                                      <p:cBhvr>
                                        <p:cTn id="8" dur="30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30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30000"/>
                                        <p:tgtEl>
                                          <p:spTgt spid="2">
                                            <p:txEl>
                                              <p:pRg st="2" end="2"/>
                                            </p:txEl>
                                          </p:spTgt>
                                        </p:tgtEl>
                                      </p:cBhvr>
                                    </p:animEffect>
                                    <p:anim calcmode="lin" valueType="num">
                                      <p:cBhvr>
                                        <p:cTn id="15" dur="30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30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30000"/>
                                        <p:tgtEl>
                                          <p:spTgt spid="2">
                                            <p:txEl>
                                              <p:pRg st="3" end="3"/>
                                            </p:txEl>
                                          </p:spTgt>
                                        </p:tgtEl>
                                      </p:cBhvr>
                                    </p:animEffect>
                                    <p:anim calcmode="lin" valueType="num">
                                      <p:cBhvr>
                                        <p:cTn id="22" dur="30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30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30000"/>
                                        <p:tgtEl>
                                          <p:spTgt spid="2">
                                            <p:txEl>
                                              <p:pRg st="4" end="4"/>
                                            </p:txEl>
                                          </p:spTgt>
                                        </p:tgtEl>
                                      </p:cBhvr>
                                    </p:animEffect>
                                    <p:anim calcmode="lin" valueType="num">
                                      <p:cBhvr>
                                        <p:cTn id="29" dur="30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30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nl-BE" dirty="0"/>
              <a:t>huwelijksaanzoek</a:t>
            </a:r>
          </a:p>
        </p:txBody>
      </p:sp>
      <p:sp>
        <p:nvSpPr>
          <p:cNvPr id="7" name="Tijdelijke aanduiding voor tekst 6"/>
          <p:cNvSpPr>
            <a:spLocks noGrp="1"/>
          </p:cNvSpPr>
          <p:nvPr>
            <p:ph type="body" idx="1"/>
          </p:nvPr>
        </p:nvSpPr>
        <p:spPr/>
        <p:txBody>
          <a:bodyPr/>
          <a:lstStyle/>
          <a:p>
            <a:r>
              <a:rPr lang="nl-BE" dirty="0" err="1"/>
              <a:t>Chamor</a:t>
            </a:r>
            <a:endParaRPr lang="nl-BE" dirty="0"/>
          </a:p>
        </p:txBody>
      </p:sp>
      <p:sp>
        <p:nvSpPr>
          <p:cNvPr id="8" name="Tijdelijke aanduiding voor inhoud 7"/>
          <p:cNvSpPr>
            <a:spLocks noGrp="1"/>
          </p:cNvSpPr>
          <p:nvPr>
            <p:ph sz="half" idx="2"/>
          </p:nvPr>
        </p:nvSpPr>
        <p:spPr/>
        <p:txBody>
          <a:bodyPr/>
          <a:lstStyle/>
          <a:p>
            <a:pPr marL="0" indent="0">
              <a:buNone/>
            </a:pPr>
            <a:r>
              <a:rPr lang="nl-BE" dirty="0"/>
              <a:t>Gaat mee in de vraag van zijn zoon</a:t>
            </a:r>
          </a:p>
          <a:p>
            <a:r>
              <a:rPr lang="nl-BE" dirty="0"/>
              <a:t>Geef je dochter aan hem tot vrouw</a:t>
            </a:r>
          </a:p>
          <a:p>
            <a:r>
              <a:rPr lang="nl-BE" dirty="0"/>
              <a:t>Wederzijdse huwelijken</a:t>
            </a:r>
          </a:p>
          <a:p>
            <a:r>
              <a:rPr lang="nl-BE" dirty="0"/>
              <a:t>Bij hen blijven</a:t>
            </a:r>
          </a:p>
        </p:txBody>
      </p:sp>
      <p:sp>
        <p:nvSpPr>
          <p:cNvPr id="9" name="Tijdelijke aanduiding voor tekst 8"/>
          <p:cNvSpPr>
            <a:spLocks noGrp="1"/>
          </p:cNvSpPr>
          <p:nvPr>
            <p:ph type="body" sz="quarter" idx="3"/>
          </p:nvPr>
        </p:nvSpPr>
        <p:spPr/>
        <p:txBody>
          <a:bodyPr/>
          <a:lstStyle/>
          <a:p>
            <a:r>
              <a:rPr lang="nl-BE" dirty="0"/>
              <a:t>Jakob/broers</a:t>
            </a:r>
          </a:p>
        </p:txBody>
      </p:sp>
      <p:sp>
        <p:nvSpPr>
          <p:cNvPr id="10" name="Tijdelijke aanduiding voor inhoud 9"/>
          <p:cNvSpPr>
            <a:spLocks noGrp="1"/>
          </p:cNvSpPr>
          <p:nvPr>
            <p:ph sz="quarter" idx="4"/>
          </p:nvPr>
        </p:nvSpPr>
        <p:spPr/>
        <p:txBody>
          <a:bodyPr/>
          <a:lstStyle/>
          <a:p>
            <a:r>
              <a:rPr lang="nl-BE" dirty="0"/>
              <a:t>Dina is verontreinigd</a:t>
            </a:r>
          </a:p>
          <a:p>
            <a:r>
              <a:rPr lang="nl-BE" dirty="0"/>
              <a:t>Broers zijn woedend, beledigd</a:t>
            </a:r>
          </a:p>
          <a:p>
            <a:r>
              <a:rPr lang="nl-BE" dirty="0"/>
              <a:t>Het is ongehoord, een schanddaad</a:t>
            </a:r>
          </a:p>
          <a:p>
            <a:endParaRPr lang="nl-BE" dirty="0"/>
          </a:p>
          <a:p>
            <a:pPr marL="0" indent="0">
              <a:buNone/>
            </a:pPr>
            <a:r>
              <a:rPr lang="nl-BE" dirty="0"/>
              <a:t>In vraag meegaan? </a:t>
            </a:r>
            <a:br>
              <a:rPr lang="nl-BE" dirty="0"/>
            </a:br>
            <a:r>
              <a:rPr lang="nl-BE" dirty="0"/>
              <a:t>Wie zwijgt, stemt toe? </a:t>
            </a:r>
            <a:br>
              <a:rPr lang="nl-BE" dirty="0"/>
            </a:br>
            <a:r>
              <a:rPr lang="nl-BE" dirty="0"/>
              <a:t>=&gt; Medeplichtig na de feiten?</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22</a:t>
            </a:fld>
            <a:endParaRPr lang="nl-BE" dirty="0"/>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35667696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ndertitel 5"/>
          <p:cNvSpPr>
            <a:spLocks noGrp="1"/>
          </p:cNvSpPr>
          <p:nvPr>
            <p:ph type="subTitle" idx="1"/>
          </p:nvPr>
        </p:nvSpPr>
        <p:spPr/>
        <p:txBody>
          <a:bodyPr/>
          <a:lstStyle/>
          <a:p>
            <a:endParaRPr lang="nl-BE"/>
          </a:p>
        </p:txBody>
      </p:sp>
      <p:sp>
        <p:nvSpPr>
          <p:cNvPr id="3" name="Titel 2"/>
          <p:cNvSpPr>
            <a:spLocks noGrp="1"/>
          </p:cNvSpPr>
          <p:nvPr>
            <p:ph type="title"/>
          </p:nvPr>
        </p:nvSpPr>
        <p:spPr/>
        <p:txBody>
          <a:bodyPr/>
          <a:lstStyle/>
          <a:p>
            <a:r>
              <a:rPr lang="nl-BE" dirty="0"/>
              <a:t>LIST OP LIST</a:t>
            </a:r>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23</a:t>
            </a:fld>
            <a:endParaRPr lang="nl-BE" dirty="0"/>
          </a:p>
        </p:txBody>
      </p:sp>
    </p:spTree>
    <p:extLst>
      <p:ext uri="{BB962C8B-B14F-4D97-AF65-F5344CB8AC3E}">
        <p14:creationId xmlns:p14="http://schemas.microsoft.com/office/powerpoint/2010/main" val="95560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nl-BE" dirty="0"/>
              <a:t>Wederzijds listig</a:t>
            </a:r>
          </a:p>
        </p:txBody>
      </p:sp>
      <p:sp>
        <p:nvSpPr>
          <p:cNvPr id="7" name="Tijdelijke aanduiding voor tekst 6"/>
          <p:cNvSpPr>
            <a:spLocks noGrp="1"/>
          </p:cNvSpPr>
          <p:nvPr>
            <p:ph type="body" idx="1"/>
          </p:nvPr>
        </p:nvSpPr>
        <p:spPr/>
        <p:txBody>
          <a:bodyPr/>
          <a:lstStyle/>
          <a:p>
            <a:r>
              <a:rPr lang="nl-BE" dirty="0"/>
              <a:t>Broers doen alsof:</a:t>
            </a:r>
          </a:p>
        </p:txBody>
      </p:sp>
      <p:sp>
        <p:nvSpPr>
          <p:cNvPr id="8" name="Tijdelijke aanduiding voor inhoud 7"/>
          <p:cNvSpPr>
            <a:spLocks noGrp="1"/>
          </p:cNvSpPr>
          <p:nvPr>
            <p:ph sz="half" idx="2"/>
          </p:nvPr>
        </p:nvSpPr>
        <p:spPr/>
        <p:txBody>
          <a:bodyPr/>
          <a:lstStyle/>
          <a:p>
            <a:r>
              <a:rPr lang="nl-BE" dirty="0"/>
              <a:t>instemmen </a:t>
            </a:r>
            <a:r>
              <a:rPr lang="nl-BE" dirty="0">
                <a:sym typeface="Wingdings" panose="05000000000000000000" pitchFamily="2" charset="2"/>
              </a:rPr>
              <a:t> razend</a:t>
            </a:r>
          </a:p>
          <a:p>
            <a:r>
              <a:rPr lang="nl-BE" dirty="0">
                <a:sym typeface="Wingdings" panose="05000000000000000000" pitchFamily="2" charset="2"/>
              </a:rPr>
              <a:t>gemengde huwelijken geen probleem zijn  toch niet zo gewenst</a:t>
            </a:r>
          </a:p>
          <a:p>
            <a:r>
              <a:rPr lang="nl-BE" dirty="0">
                <a:sym typeface="Wingdings" panose="05000000000000000000" pitchFamily="2" charset="2"/>
              </a:rPr>
              <a:t>besnijdenis enkel culturele kwestie</a:t>
            </a:r>
          </a:p>
          <a:p>
            <a:r>
              <a:rPr lang="nl-BE" dirty="0">
                <a:sym typeface="Wingdings" panose="05000000000000000000" pitchFamily="2" charset="2"/>
              </a:rPr>
              <a:t>Blijven wonen  gelofte/belofte</a:t>
            </a:r>
          </a:p>
          <a:p>
            <a:pPr marL="0" indent="0">
              <a:buNone/>
            </a:pPr>
            <a:endParaRPr lang="nl-BE" dirty="0"/>
          </a:p>
        </p:txBody>
      </p:sp>
      <p:sp>
        <p:nvSpPr>
          <p:cNvPr id="9" name="Tijdelijke aanduiding voor tekst 8"/>
          <p:cNvSpPr>
            <a:spLocks noGrp="1"/>
          </p:cNvSpPr>
          <p:nvPr>
            <p:ph type="body" sz="quarter" idx="3"/>
          </p:nvPr>
        </p:nvSpPr>
        <p:spPr/>
        <p:txBody>
          <a:bodyPr/>
          <a:lstStyle/>
          <a:p>
            <a:r>
              <a:rPr lang="nl-BE" dirty="0"/>
              <a:t>Wat klopt:</a:t>
            </a:r>
          </a:p>
        </p:txBody>
      </p:sp>
      <p:sp>
        <p:nvSpPr>
          <p:cNvPr id="10" name="Tijdelijke aanduiding voor inhoud 9"/>
          <p:cNvSpPr>
            <a:spLocks noGrp="1"/>
          </p:cNvSpPr>
          <p:nvPr>
            <p:ph sz="quarter" idx="4"/>
          </p:nvPr>
        </p:nvSpPr>
        <p:spPr/>
        <p:txBody>
          <a:bodyPr/>
          <a:lstStyle/>
          <a:p>
            <a:r>
              <a:rPr lang="nl-BE" dirty="0"/>
              <a:t>We kunnen haar niet geven tot vrouw</a:t>
            </a:r>
          </a:p>
          <a:p>
            <a:r>
              <a:rPr lang="nl-BE" dirty="0"/>
              <a:t>We zullen haar nemen en gaan</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24</a:t>
            </a:fld>
            <a:endParaRPr lang="nl-BE" dirty="0"/>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31806909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Wederzijds listig</a:t>
            </a:r>
          </a:p>
        </p:txBody>
      </p:sp>
      <p:sp>
        <p:nvSpPr>
          <p:cNvPr id="3" name="Tijdelijke aanduiding voor tekst 2"/>
          <p:cNvSpPr>
            <a:spLocks noGrp="1"/>
          </p:cNvSpPr>
          <p:nvPr>
            <p:ph type="body" idx="1"/>
          </p:nvPr>
        </p:nvSpPr>
        <p:spPr/>
        <p:txBody>
          <a:bodyPr/>
          <a:lstStyle/>
          <a:p>
            <a:r>
              <a:rPr lang="nl-BE" dirty="0" err="1"/>
              <a:t>Chamor</a:t>
            </a:r>
            <a:r>
              <a:rPr lang="nl-BE" dirty="0"/>
              <a:t>/</a:t>
            </a:r>
            <a:r>
              <a:rPr lang="nl-BE" dirty="0" err="1"/>
              <a:t>Sichem</a:t>
            </a:r>
            <a:endParaRPr lang="nl-BE" dirty="0"/>
          </a:p>
        </p:txBody>
      </p:sp>
      <p:sp>
        <p:nvSpPr>
          <p:cNvPr id="4" name="Tijdelijke aanduiding voor inhoud 3"/>
          <p:cNvSpPr>
            <a:spLocks noGrp="1"/>
          </p:cNvSpPr>
          <p:nvPr>
            <p:ph sz="half" idx="2"/>
          </p:nvPr>
        </p:nvSpPr>
        <p:spPr>
          <a:xfrm>
            <a:off x="0" y="2285992"/>
            <a:ext cx="7896200" cy="3600000"/>
          </a:xfrm>
        </p:spPr>
        <p:txBody>
          <a:bodyPr/>
          <a:lstStyle/>
          <a:p>
            <a:r>
              <a:rPr lang="nl-BE" dirty="0"/>
              <a:t>Niets over verkrachting Dina</a:t>
            </a:r>
          </a:p>
          <a:p>
            <a:endParaRPr lang="nl-BE" dirty="0"/>
          </a:p>
          <a:p>
            <a:r>
              <a:rPr lang="nl-BE" dirty="0"/>
              <a:t>Niets over besnijdenis als voorwaarde tot huwelijk </a:t>
            </a:r>
            <a:r>
              <a:rPr lang="nl-BE" dirty="0" err="1"/>
              <a:t>Sichem</a:t>
            </a:r>
            <a:endParaRPr lang="nl-BE" dirty="0"/>
          </a:p>
          <a:p>
            <a:endParaRPr lang="nl-BE" dirty="0"/>
          </a:p>
          <a:p>
            <a:r>
              <a:rPr lang="nl-BE" dirty="0"/>
              <a:t>Hun goederen, vee, bezit zullen ons eigendom worden (v. 23)</a:t>
            </a:r>
          </a:p>
          <a:p>
            <a:endParaRPr lang="nl-BE" dirty="0"/>
          </a:p>
        </p:txBody>
      </p:sp>
      <p:sp>
        <p:nvSpPr>
          <p:cNvPr id="6" name="Tijdelijke aanduiding voor inhoud 5"/>
          <p:cNvSpPr>
            <a:spLocks noGrp="1"/>
          </p:cNvSpPr>
          <p:nvPr>
            <p:ph sz="quarter" idx="4"/>
          </p:nvPr>
        </p:nvSpPr>
        <p:spPr>
          <a:xfrm>
            <a:off x="7925692" y="1412776"/>
            <a:ext cx="4079819" cy="3600000"/>
          </a:xfrm>
        </p:spPr>
        <p:txBody>
          <a:bodyPr/>
          <a:lstStyle/>
          <a:p>
            <a:pPr marL="0" indent="0">
              <a:buNone/>
            </a:pPr>
            <a:r>
              <a:rPr lang="nl-BE" dirty="0"/>
              <a:t>(cf. nu: 1 op 3 mannen vinden vrouw dwingen tot seks geen verkrachting)</a:t>
            </a:r>
          </a:p>
        </p:txBody>
      </p:sp>
      <p:sp>
        <p:nvSpPr>
          <p:cNvPr id="7" name="Tijdelijke aanduiding voor dianummer 6"/>
          <p:cNvSpPr>
            <a:spLocks noGrp="1"/>
          </p:cNvSpPr>
          <p:nvPr>
            <p:ph type="sldNum" sz="quarter" idx="11"/>
          </p:nvPr>
        </p:nvSpPr>
        <p:spPr/>
        <p:txBody>
          <a:bodyPr/>
          <a:lstStyle/>
          <a:p>
            <a:fld id="{3B80295F-48CD-49FC-897A-CCEC919B8070}" type="slidenum">
              <a:rPr lang="nl-BE" smtClean="0"/>
              <a:pPr/>
              <a:t>25</a:t>
            </a:fld>
            <a:endParaRPr lang="nl-BE" dirty="0"/>
          </a:p>
        </p:txBody>
      </p:sp>
      <p:sp>
        <p:nvSpPr>
          <p:cNvPr id="8" name="Tijdelijke aanduiding voor voettekst 7"/>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3394039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BE" dirty="0"/>
              <a:t>Geweld op Geweld</a:t>
            </a:r>
          </a:p>
        </p:txBody>
      </p:sp>
      <p:sp>
        <p:nvSpPr>
          <p:cNvPr id="11" name="Tijdelijke aanduiding voor tekst 10"/>
          <p:cNvSpPr>
            <a:spLocks noGrp="1"/>
          </p:cNvSpPr>
          <p:nvPr>
            <p:ph type="body" idx="1"/>
          </p:nvPr>
        </p:nvSpPr>
        <p:spPr/>
        <p:txBody>
          <a:bodyPr/>
          <a:lstStyle/>
          <a:p>
            <a:r>
              <a:rPr lang="nl-BE" dirty="0"/>
              <a:t>“nemen van Dina”</a:t>
            </a:r>
          </a:p>
        </p:txBody>
      </p:sp>
      <p:sp>
        <p:nvSpPr>
          <p:cNvPr id="12" name="Tijdelijke aanduiding voor inhoud 11"/>
          <p:cNvSpPr>
            <a:spLocks noGrp="1"/>
          </p:cNvSpPr>
          <p:nvPr>
            <p:ph sz="half" idx="2"/>
          </p:nvPr>
        </p:nvSpPr>
        <p:spPr/>
        <p:txBody>
          <a:bodyPr/>
          <a:lstStyle/>
          <a:p>
            <a:endParaRPr lang="nl-BE" dirty="0"/>
          </a:p>
        </p:txBody>
      </p:sp>
      <p:sp>
        <p:nvSpPr>
          <p:cNvPr id="13" name="Tijdelijke aanduiding voor tekst 12"/>
          <p:cNvSpPr>
            <a:spLocks noGrp="1"/>
          </p:cNvSpPr>
          <p:nvPr>
            <p:ph type="body" sz="quarter" idx="3"/>
          </p:nvPr>
        </p:nvSpPr>
        <p:spPr/>
        <p:txBody>
          <a:bodyPr/>
          <a:lstStyle/>
          <a:p>
            <a:r>
              <a:rPr lang="nl-BE" dirty="0"/>
              <a:t>=&gt; “nemen van Dina”</a:t>
            </a:r>
          </a:p>
        </p:txBody>
      </p:sp>
      <p:sp>
        <p:nvSpPr>
          <p:cNvPr id="14" name="Tijdelijke aanduiding voor inhoud 13"/>
          <p:cNvSpPr>
            <a:spLocks noGrp="1"/>
          </p:cNvSpPr>
          <p:nvPr>
            <p:ph sz="quarter" idx="4"/>
          </p:nvPr>
        </p:nvSpPr>
        <p:spPr/>
        <p:txBody>
          <a:bodyPr/>
          <a:lstStyle/>
          <a:p>
            <a:r>
              <a:rPr lang="nl-BE" dirty="0" err="1"/>
              <a:t>Sichem</a:t>
            </a:r>
            <a:r>
              <a:rPr lang="nl-BE" dirty="0"/>
              <a:t>/</a:t>
            </a:r>
            <a:r>
              <a:rPr lang="nl-BE" dirty="0" err="1"/>
              <a:t>Chamor</a:t>
            </a:r>
            <a:r>
              <a:rPr lang="nl-BE" dirty="0"/>
              <a:t> =&gt; Simeon en Levi</a:t>
            </a:r>
          </a:p>
          <a:p>
            <a:r>
              <a:rPr lang="nl-BE" dirty="0"/>
              <a:t>alle mannen gedood, buit, vrouwen</a:t>
            </a:r>
          </a:p>
          <a:p>
            <a:endParaRPr lang="nl-BE" dirty="0"/>
          </a:p>
          <a:p>
            <a:pPr marL="0" indent="0">
              <a:buNone/>
            </a:pPr>
            <a:r>
              <a:rPr lang="nl-BE" dirty="0"/>
              <a:t>Buitensporig geweld veroordeeld (Jacob) </a:t>
            </a:r>
            <a:r>
              <a:rPr lang="nl-BE" dirty="0" err="1"/>
              <a:t>o.w.v</a:t>
            </a:r>
            <a:r>
              <a:rPr lang="nl-BE" dirty="0"/>
              <a:t>. risico op weerwraak</a:t>
            </a:r>
          </a:p>
          <a:p>
            <a:pPr marL="0" indent="0">
              <a:buNone/>
            </a:pPr>
            <a:endParaRPr lang="nl-BE" dirty="0"/>
          </a:p>
          <a:p>
            <a:pPr marL="0" indent="0">
              <a:buNone/>
            </a:pPr>
            <a:r>
              <a:rPr lang="nl-BE" dirty="0">
                <a:sym typeface="Wingdings" panose="05000000000000000000" pitchFamily="2" charset="2"/>
              </a:rPr>
              <a:t> “mag hij onze zuster als hoer behandelen”?</a:t>
            </a:r>
            <a:endParaRPr lang="nl-BE" dirty="0"/>
          </a:p>
        </p:txBody>
      </p:sp>
      <p:sp>
        <p:nvSpPr>
          <p:cNvPr id="7" name="Tijdelijke aanduiding voor dianummer 6"/>
          <p:cNvSpPr>
            <a:spLocks noGrp="1"/>
          </p:cNvSpPr>
          <p:nvPr>
            <p:ph type="sldNum" sz="quarter" idx="11"/>
          </p:nvPr>
        </p:nvSpPr>
        <p:spPr/>
        <p:txBody>
          <a:bodyPr/>
          <a:lstStyle/>
          <a:p>
            <a:fld id="{3B80295F-48CD-49FC-897A-CCEC919B8070}" type="slidenum">
              <a:rPr lang="nl-BE" smtClean="0"/>
              <a:pPr/>
              <a:t>26</a:t>
            </a:fld>
            <a:endParaRPr lang="nl-BE" dirty="0"/>
          </a:p>
        </p:txBody>
      </p:sp>
      <p:sp>
        <p:nvSpPr>
          <p:cNvPr id="8" name="Tijdelijke aanduiding voor voettekst 7"/>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1709992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ndertitel 9"/>
          <p:cNvSpPr>
            <a:spLocks noGrp="1"/>
          </p:cNvSpPr>
          <p:nvPr>
            <p:ph type="subTitle" idx="1"/>
          </p:nvPr>
        </p:nvSpPr>
        <p:spPr/>
        <p:txBody>
          <a:bodyPr/>
          <a:lstStyle/>
          <a:p>
            <a:endParaRPr lang="nl-BE"/>
          </a:p>
        </p:txBody>
      </p:sp>
      <p:sp>
        <p:nvSpPr>
          <p:cNvPr id="9" name="Titel 8"/>
          <p:cNvSpPr>
            <a:spLocks noGrp="1"/>
          </p:cNvSpPr>
          <p:nvPr>
            <p:ph type="title"/>
          </p:nvPr>
        </p:nvSpPr>
        <p:spPr/>
        <p:txBody>
          <a:bodyPr/>
          <a:lstStyle/>
          <a:p>
            <a:r>
              <a:rPr lang="nl-BE" dirty="0"/>
              <a:t>Dina</a:t>
            </a:r>
          </a:p>
        </p:txBody>
      </p:sp>
      <p:sp>
        <p:nvSpPr>
          <p:cNvPr id="8" name="Tijdelijke aanduiding voor voettekst 7"/>
          <p:cNvSpPr>
            <a:spLocks noGrp="1"/>
          </p:cNvSpPr>
          <p:nvPr>
            <p:ph type="ftr" sz="quarter" idx="12"/>
          </p:nvPr>
        </p:nvSpPr>
        <p:spPr/>
        <p:txBody>
          <a:bodyPr/>
          <a:lstStyle/>
          <a:p>
            <a:r>
              <a:rPr lang="nl-BE"/>
              <a:t>Vliebergh 23/8/2016 ine.vandeneynde@thomasmore.be</a:t>
            </a:r>
            <a:endParaRPr lang="nl-BE" dirty="0"/>
          </a:p>
        </p:txBody>
      </p:sp>
      <p:sp>
        <p:nvSpPr>
          <p:cNvPr id="7" name="Tijdelijke aanduiding voor dianummer 6"/>
          <p:cNvSpPr>
            <a:spLocks noGrp="1"/>
          </p:cNvSpPr>
          <p:nvPr>
            <p:ph type="sldNum" sz="quarter" idx="11"/>
          </p:nvPr>
        </p:nvSpPr>
        <p:spPr/>
        <p:txBody>
          <a:bodyPr/>
          <a:lstStyle/>
          <a:p>
            <a:fld id="{3B80295F-48CD-49FC-897A-CCEC919B8070}" type="slidenum">
              <a:rPr lang="nl-BE" smtClean="0"/>
              <a:pPr/>
              <a:t>27</a:t>
            </a:fld>
            <a:endParaRPr lang="nl-BE" dirty="0"/>
          </a:p>
        </p:txBody>
      </p:sp>
    </p:spTree>
    <p:extLst>
      <p:ext uri="{BB962C8B-B14F-4D97-AF65-F5344CB8AC3E}">
        <p14:creationId xmlns:p14="http://schemas.microsoft.com/office/powerpoint/2010/main" val="1927393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BE" dirty="0"/>
              <a:t>Dina</a:t>
            </a:r>
          </a:p>
        </p:txBody>
      </p:sp>
      <p:sp>
        <p:nvSpPr>
          <p:cNvPr id="6" name="Tijdelijke aanduiding voor tekst 5"/>
          <p:cNvSpPr>
            <a:spLocks noGrp="1"/>
          </p:cNvSpPr>
          <p:nvPr>
            <p:ph type="body" idx="1"/>
          </p:nvPr>
        </p:nvSpPr>
        <p:spPr/>
        <p:txBody>
          <a:bodyPr/>
          <a:lstStyle/>
          <a:p>
            <a:r>
              <a:rPr lang="nl-BE" dirty="0"/>
              <a:t>negatief</a:t>
            </a:r>
          </a:p>
        </p:txBody>
      </p:sp>
      <p:sp>
        <p:nvSpPr>
          <p:cNvPr id="2" name="Tijdelijke aanduiding voor inhoud 1"/>
          <p:cNvSpPr>
            <a:spLocks noGrp="1"/>
          </p:cNvSpPr>
          <p:nvPr>
            <p:ph sz="half" idx="2"/>
          </p:nvPr>
        </p:nvSpPr>
        <p:spPr/>
        <p:txBody>
          <a:bodyPr/>
          <a:lstStyle/>
          <a:p>
            <a:r>
              <a:rPr lang="nl-BE" dirty="0"/>
              <a:t>Blijft “sprakeloos” (symbolisch: sociale isolatie, marginalisatie)</a:t>
            </a:r>
          </a:p>
          <a:p>
            <a:endParaRPr lang="nl-BE" dirty="0"/>
          </a:p>
          <a:p>
            <a:r>
              <a:rPr lang="nl-BE" dirty="0"/>
              <a:t>Blijft “object” (wordt twee keer “genomen”)</a:t>
            </a:r>
          </a:p>
        </p:txBody>
      </p:sp>
      <p:sp>
        <p:nvSpPr>
          <p:cNvPr id="7" name="Tijdelijke aanduiding voor tekst 6"/>
          <p:cNvSpPr>
            <a:spLocks noGrp="1"/>
          </p:cNvSpPr>
          <p:nvPr>
            <p:ph type="body" sz="quarter" idx="3"/>
          </p:nvPr>
        </p:nvSpPr>
        <p:spPr/>
        <p:txBody>
          <a:bodyPr/>
          <a:lstStyle/>
          <a:p>
            <a:r>
              <a:rPr lang="nl-BE" dirty="0"/>
              <a:t>positief</a:t>
            </a:r>
          </a:p>
        </p:txBody>
      </p:sp>
      <p:sp>
        <p:nvSpPr>
          <p:cNvPr id="8" name="Tijdelijke aanduiding voor inhoud 7"/>
          <p:cNvSpPr>
            <a:spLocks noGrp="1"/>
          </p:cNvSpPr>
          <p:nvPr>
            <p:ph sz="quarter" idx="4"/>
          </p:nvPr>
        </p:nvSpPr>
        <p:spPr/>
        <p:txBody>
          <a:bodyPr>
            <a:normAutofit lnSpcReduction="10000"/>
          </a:bodyPr>
          <a:lstStyle/>
          <a:p>
            <a:r>
              <a:rPr lang="nl-BE" dirty="0"/>
              <a:t>Heling: belang van de omgeving keert terug naar haar volk</a:t>
            </a:r>
          </a:p>
          <a:p>
            <a:r>
              <a:rPr lang="nl-BE" dirty="0"/>
              <a:t>Erkenning:</a:t>
            </a:r>
          </a:p>
          <a:p>
            <a:pPr lvl="1"/>
            <a:r>
              <a:rPr lang="nl-BE" dirty="0"/>
              <a:t>Dit had haar niet aangedaan mogen worden</a:t>
            </a:r>
          </a:p>
          <a:p>
            <a:pPr lvl="1"/>
            <a:r>
              <a:rPr lang="nl-BE" dirty="0"/>
              <a:t>Zij is onschuldig (niet gedood)</a:t>
            </a:r>
          </a:p>
          <a:p>
            <a:pPr lvl="1"/>
            <a:r>
              <a:rPr lang="nl-BE" dirty="0"/>
              <a:t>Dader bestraft</a:t>
            </a:r>
          </a:p>
          <a:p>
            <a:pPr lvl="1"/>
            <a:r>
              <a:rPr lang="nl-BE" dirty="0"/>
              <a:t>Zij blijft deel van de beloften (</a:t>
            </a:r>
            <a:r>
              <a:rPr lang="nl-BE" dirty="0" err="1"/>
              <a:t>Gn</a:t>
            </a:r>
            <a:r>
              <a:rPr lang="nl-BE" dirty="0"/>
              <a:t> 46,6-16)</a:t>
            </a:r>
          </a:p>
          <a:p>
            <a:pPr lvl="1"/>
            <a:r>
              <a:rPr lang="nl-BE" dirty="0"/>
              <a:t>Goddelijke bescherming</a:t>
            </a:r>
          </a:p>
          <a:p>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28</a:t>
            </a:fld>
            <a:endParaRPr lang="nl-BE" dirty="0"/>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185403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 calcmode="lin" valueType="num">
                                      <p:cBhvr additive="base">
                                        <p:cTn id="12"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 calcmode="lin" valueType="num">
                                      <p:cBhvr additive="base">
                                        <p:cTn id="1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 calcmode="lin" valueType="num">
                                      <p:cBhvr additive="base">
                                        <p:cTn id="22"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 calcmode="lin" valueType="num">
                                      <p:cBhvr additive="base">
                                        <p:cTn id="27"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 calcmode="lin" valueType="num">
                                      <p:cBhvr additive="base">
                                        <p:cTn id="32"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 calcmode="lin" valueType="num">
                                      <p:cBhvr additive="base">
                                        <p:cTn id="37"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jdelijke aanduiding voor inhoud 9"/>
          <p:cNvSpPr>
            <a:spLocks noGrp="1"/>
          </p:cNvSpPr>
          <p:nvPr>
            <p:ph idx="1"/>
          </p:nvPr>
        </p:nvSpPr>
        <p:spPr/>
        <p:txBody>
          <a:bodyPr/>
          <a:lstStyle/>
          <a:p>
            <a:r>
              <a:rPr lang="nl-BE" dirty="0"/>
              <a:t>“hij die worstelt met God”</a:t>
            </a:r>
          </a:p>
          <a:p>
            <a:pPr>
              <a:buFont typeface="Symbol" panose="05050102010706020507" pitchFamily="18" charset="2"/>
              <a:buChar char="Þ"/>
            </a:pPr>
            <a:r>
              <a:rPr lang="nl-BE" dirty="0"/>
              <a:t>Open vraag waarmee men blijft worstelen</a:t>
            </a:r>
          </a:p>
          <a:p>
            <a:pPr>
              <a:buFont typeface="Symbol" panose="05050102010706020507" pitchFamily="18" charset="2"/>
              <a:buChar char="Þ"/>
            </a:pPr>
            <a:r>
              <a:rPr lang="nl-BE" dirty="0"/>
              <a:t>Hoe recht op kromme lijnen?</a:t>
            </a:r>
          </a:p>
          <a:p>
            <a:pPr>
              <a:buFont typeface="Symbol" panose="05050102010706020507" pitchFamily="18" charset="2"/>
              <a:buChar char="Þ"/>
            </a:pPr>
            <a:endParaRPr lang="nl-BE" dirty="0"/>
          </a:p>
          <a:p>
            <a:pPr>
              <a:buFont typeface="Symbol" panose="05050102010706020507" pitchFamily="18" charset="2"/>
              <a:buChar char="Þ"/>
            </a:pPr>
            <a:r>
              <a:rPr lang="nl-BE" dirty="0"/>
              <a:t>Mag hij haar behandelen als een hoer?</a:t>
            </a:r>
          </a:p>
        </p:txBody>
      </p:sp>
      <p:sp>
        <p:nvSpPr>
          <p:cNvPr id="9" name="Titel 8"/>
          <p:cNvSpPr>
            <a:spLocks noGrp="1"/>
          </p:cNvSpPr>
          <p:nvPr>
            <p:ph type="title"/>
          </p:nvPr>
        </p:nvSpPr>
        <p:spPr/>
        <p:txBody>
          <a:bodyPr/>
          <a:lstStyle/>
          <a:p>
            <a:r>
              <a:rPr lang="nl-BE" dirty="0"/>
              <a:t>Schanddaad in Israël</a:t>
            </a:r>
          </a:p>
        </p:txBody>
      </p:sp>
      <p:sp>
        <p:nvSpPr>
          <p:cNvPr id="7" name="Tijdelijke aanduiding voor dianummer 6"/>
          <p:cNvSpPr>
            <a:spLocks noGrp="1"/>
          </p:cNvSpPr>
          <p:nvPr>
            <p:ph type="sldNum" sz="quarter" idx="11"/>
          </p:nvPr>
        </p:nvSpPr>
        <p:spPr/>
        <p:txBody>
          <a:bodyPr/>
          <a:lstStyle/>
          <a:p>
            <a:fld id="{3B80295F-48CD-49FC-897A-CCEC919B8070}" type="slidenum">
              <a:rPr lang="nl-BE" smtClean="0"/>
              <a:pPr/>
              <a:t>29</a:t>
            </a:fld>
            <a:endParaRPr lang="nl-BE" dirty="0"/>
          </a:p>
        </p:txBody>
      </p:sp>
      <p:sp>
        <p:nvSpPr>
          <p:cNvPr id="8" name="Tijdelijke aanduiding voor voettekst 7"/>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1277214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pPr algn="ctr"/>
            <a:r>
              <a:rPr lang="nl-BE" dirty="0"/>
              <a:t>Markante vrouwen</a:t>
            </a:r>
          </a:p>
        </p:txBody>
      </p:sp>
      <p:sp>
        <p:nvSpPr>
          <p:cNvPr id="7" name="Tijdelijke aanduiding voor tekst 6"/>
          <p:cNvSpPr>
            <a:spLocks noGrp="1"/>
          </p:cNvSpPr>
          <p:nvPr>
            <p:ph type="body" idx="1"/>
          </p:nvPr>
        </p:nvSpPr>
        <p:spPr/>
        <p:txBody>
          <a:bodyPr/>
          <a:lstStyle/>
          <a:p>
            <a:r>
              <a:rPr lang="nl-BE" dirty="0"/>
              <a:t>DINA</a:t>
            </a:r>
          </a:p>
        </p:txBody>
      </p:sp>
      <p:sp>
        <p:nvSpPr>
          <p:cNvPr id="8" name="Tijdelijke aanduiding voor inhoud 7"/>
          <p:cNvSpPr>
            <a:spLocks noGrp="1"/>
          </p:cNvSpPr>
          <p:nvPr>
            <p:ph sz="half" idx="2"/>
          </p:nvPr>
        </p:nvSpPr>
        <p:spPr/>
        <p:txBody>
          <a:bodyPr/>
          <a:lstStyle/>
          <a:p>
            <a:r>
              <a:rPr lang="nl-BE" dirty="0"/>
              <a:t>Op bezoek bij de “dochters van het land (Kanaän)”</a:t>
            </a:r>
          </a:p>
          <a:p>
            <a:pPr>
              <a:buFont typeface="Symbol" panose="05050102010706020507" pitchFamily="18" charset="2"/>
              <a:buChar char="Þ"/>
            </a:pPr>
            <a:r>
              <a:rPr lang="nl-BE" dirty="0"/>
              <a:t>Gezien, genomen, beslapen, vernederd</a:t>
            </a:r>
          </a:p>
          <a:p>
            <a:pPr>
              <a:buFont typeface="Symbol" panose="05050102010706020507" pitchFamily="18" charset="2"/>
              <a:buChar char="Þ"/>
            </a:pPr>
            <a:endParaRPr lang="nl-BE" dirty="0"/>
          </a:p>
          <a:p>
            <a:pPr>
              <a:buFont typeface="Symbol" panose="05050102010706020507" pitchFamily="18" charset="2"/>
              <a:buChar char="Þ"/>
            </a:pPr>
            <a:r>
              <a:rPr lang="nl-BE" dirty="0"/>
              <a:t>Vraag om huwelijk(en)</a:t>
            </a:r>
          </a:p>
          <a:p>
            <a:pPr>
              <a:buFont typeface="Symbol" panose="05050102010706020507" pitchFamily="18" charset="2"/>
              <a:buChar char="Þ"/>
            </a:pPr>
            <a:endParaRPr lang="nl-BE" dirty="0"/>
          </a:p>
          <a:p>
            <a:pPr>
              <a:buFont typeface="Symbol" panose="05050102010706020507" pitchFamily="18" charset="2"/>
              <a:buChar char="Þ"/>
            </a:pPr>
            <a:r>
              <a:rPr lang="nl-BE" dirty="0"/>
              <a:t>List, Dina teruggenomen</a:t>
            </a:r>
          </a:p>
          <a:p>
            <a:endParaRPr lang="nl-BE" dirty="0"/>
          </a:p>
        </p:txBody>
      </p:sp>
      <p:sp>
        <p:nvSpPr>
          <p:cNvPr id="9" name="Tijdelijke aanduiding voor tekst 8"/>
          <p:cNvSpPr>
            <a:spLocks noGrp="1"/>
          </p:cNvSpPr>
          <p:nvPr>
            <p:ph type="body" sz="quarter" idx="3"/>
          </p:nvPr>
        </p:nvSpPr>
        <p:spPr/>
        <p:txBody>
          <a:bodyPr/>
          <a:lstStyle/>
          <a:p>
            <a:r>
              <a:rPr lang="nl-BE" dirty="0"/>
              <a:t>TAMAR</a:t>
            </a:r>
          </a:p>
        </p:txBody>
      </p:sp>
      <p:sp>
        <p:nvSpPr>
          <p:cNvPr id="10" name="Tijdelijke aanduiding voor inhoud 9"/>
          <p:cNvSpPr>
            <a:spLocks noGrp="1"/>
          </p:cNvSpPr>
          <p:nvPr>
            <p:ph sz="quarter" idx="4"/>
          </p:nvPr>
        </p:nvSpPr>
        <p:spPr/>
        <p:txBody>
          <a:bodyPr>
            <a:normAutofit lnSpcReduction="10000"/>
          </a:bodyPr>
          <a:lstStyle/>
          <a:p>
            <a:r>
              <a:rPr lang="nl-BE" dirty="0"/>
              <a:t>Door Juda gekozen als vrouw voor Er</a:t>
            </a:r>
          </a:p>
          <a:p>
            <a:pPr>
              <a:buFont typeface="Symbol" panose="05050102010706020507" pitchFamily="18" charset="2"/>
              <a:buChar char="Þ"/>
            </a:pPr>
            <a:r>
              <a:rPr lang="nl-BE" dirty="0"/>
              <a:t>Er sterft, zwagerhuwelijk, </a:t>
            </a:r>
            <a:r>
              <a:rPr lang="nl-BE" dirty="0" err="1"/>
              <a:t>Onan</a:t>
            </a:r>
            <a:r>
              <a:rPr lang="nl-BE" dirty="0"/>
              <a:t> sterft</a:t>
            </a:r>
          </a:p>
          <a:p>
            <a:pPr>
              <a:buFont typeface="Symbol" panose="05050102010706020507" pitchFamily="18" charset="2"/>
              <a:buChar char="Þ"/>
            </a:pPr>
            <a:endParaRPr lang="nl-BE" dirty="0"/>
          </a:p>
          <a:p>
            <a:pPr>
              <a:buFont typeface="Symbol" panose="05050102010706020507" pitchFamily="18" charset="2"/>
              <a:buChar char="Þ"/>
            </a:pPr>
            <a:r>
              <a:rPr lang="nl-BE" dirty="0"/>
              <a:t>Naar huis gestuurd “tot Sela oud genoeg is”</a:t>
            </a:r>
          </a:p>
          <a:p>
            <a:pPr>
              <a:buFont typeface="Symbol" panose="05050102010706020507" pitchFamily="18" charset="2"/>
              <a:buChar char="Þ"/>
            </a:pPr>
            <a:endParaRPr lang="nl-BE" dirty="0"/>
          </a:p>
          <a:p>
            <a:pPr>
              <a:buFont typeface="Symbol" panose="05050102010706020507" pitchFamily="18" charset="2"/>
              <a:buChar char="Þ"/>
            </a:pPr>
            <a:r>
              <a:rPr lang="nl-BE" dirty="0"/>
              <a:t>List, zwanger</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a:t>
            </a:fld>
            <a:endParaRPr lang="nl-BE" dirty="0"/>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1977866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4"/>
          <p:cNvSpPr>
            <a:spLocks noGrp="1"/>
          </p:cNvSpPr>
          <p:nvPr>
            <p:ph type="ftr" sz="quarter" idx="10"/>
          </p:nvPr>
        </p:nvSpPr>
        <p:spPr/>
        <p:txBody>
          <a:bodyPr/>
          <a:lstStyle/>
          <a:p>
            <a:r>
              <a:rPr lang="nl-BE"/>
              <a:t>Vliebergh 23/8/2016 ine.vandeneynde@thomasmore.be</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30</a:t>
            </a:fld>
            <a:endParaRPr lang="nl-BE" dirty="0"/>
          </a:p>
        </p:txBody>
      </p:sp>
      <p:pic>
        <p:nvPicPr>
          <p:cNvPr id="7" name="Tijdelijke aanduiding voor afbeelding 6"/>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0173" b="20173"/>
          <a:stretch>
            <a:fillRect/>
          </a:stretch>
        </p:blipFill>
        <p:spPr/>
      </p:pic>
      <p:sp>
        <p:nvSpPr>
          <p:cNvPr id="8" name="Tekstvak 7"/>
          <p:cNvSpPr txBox="1"/>
          <p:nvPr/>
        </p:nvSpPr>
        <p:spPr>
          <a:xfrm>
            <a:off x="1007435" y="6074132"/>
            <a:ext cx="7752861" cy="523220"/>
          </a:xfrm>
          <a:prstGeom prst="rect">
            <a:avLst/>
          </a:prstGeom>
          <a:solidFill>
            <a:srgbClr val="EC4B2F"/>
          </a:solidFill>
        </p:spPr>
        <p:txBody>
          <a:bodyPr wrap="square" rtlCol="0">
            <a:spAutoFit/>
          </a:bodyPr>
          <a:lstStyle/>
          <a:p>
            <a:pPr algn="ctr"/>
            <a:r>
              <a:rPr lang="nl-BE" sz="2800" dirty="0">
                <a:solidFill>
                  <a:schemeClr val="bg1"/>
                </a:solidFill>
              </a:rPr>
              <a:t>TAMAR, DE RECHTVAARDIGERE</a:t>
            </a:r>
          </a:p>
        </p:txBody>
      </p:sp>
    </p:spTree>
    <p:extLst>
      <p:ext uri="{BB962C8B-B14F-4D97-AF65-F5344CB8AC3E}">
        <p14:creationId xmlns:p14="http://schemas.microsoft.com/office/powerpoint/2010/main" val="1889476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ndertitel 6"/>
          <p:cNvSpPr>
            <a:spLocks noGrp="1"/>
          </p:cNvSpPr>
          <p:nvPr>
            <p:ph type="subTitle" idx="1"/>
          </p:nvPr>
        </p:nvSpPr>
        <p:spPr/>
        <p:txBody>
          <a:bodyPr/>
          <a:lstStyle/>
          <a:p>
            <a:endParaRPr lang="nl-BE"/>
          </a:p>
        </p:txBody>
      </p:sp>
      <p:sp>
        <p:nvSpPr>
          <p:cNvPr id="6" name="Titel 5"/>
          <p:cNvSpPr>
            <a:spLocks noGrp="1"/>
          </p:cNvSpPr>
          <p:nvPr>
            <p:ph type="title"/>
          </p:nvPr>
        </p:nvSpPr>
        <p:spPr/>
        <p:txBody>
          <a:bodyPr/>
          <a:lstStyle/>
          <a:p>
            <a:r>
              <a:rPr lang="nl-BE" dirty="0"/>
              <a:t>Tamar en het zwagerhuwelijk</a:t>
            </a:r>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31</a:t>
            </a:fld>
            <a:endParaRPr lang="nl-BE" dirty="0"/>
          </a:p>
        </p:txBody>
      </p:sp>
    </p:spTree>
    <p:extLst>
      <p:ext uri="{BB962C8B-B14F-4D97-AF65-F5344CB8AC3E}">
        <p14:creationId xmlns:p14="http://schemas.microsoft.com/office/powerpoint/2010/main" val="23769660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dirty="0" err="1"/>
              <a:t>Deut</a:t>
            </a:r>
            <a:r>
              <a:rPr lang="nl-BE" dirty="0"/>
              <a:t> 25, [</a:t>
            </a:r>
            <a:r>
              <a:rPr lang="nl-BE" u="sng" dirty="0"/>
              <a:t>5</a:t>
            </a:r>
            <a:r>
              <a:rPr lang="nl-BE" dirty="0"/>
              <a:t>] Wanneer twee broers bij elkaar wonen en een van hen komt te sterven zonder een zoon na te laten, dan mag de vrouw van de overledene niet huwen met een man buiten de familie. Haar zwager zal gemeenschap met haar hebben, haar tot vrouw nemen en het zwagerhuwelijk</a:t>
            </a:r>
            <a:r>
              <a:rPr lang="nl-BE" u="sng" dirty="0"/>
              <a:t>*</a:t>
            </a:r>
            <a:r>
              <a:rPr lang="nl-BE" dirty="0"/>
              <a:t> met haar sluiten. [</a:t>
            </a:r>
            <a:r>
              <a:rPr lang="nl-BE" u="sng" dirty="0"/>
              <a:t>6</a:t>
            </a:r>
            <a:r>
              <a:rPr lang="nl-BE" dirty="0"/>
              <a:t>] De eerste zoon die zij hem schenkt, zal op naam van zijn overleden broer staan, zodat zijn naam niet uit Israël verdwijnt. </a:t>
            </a:r>
          </a:p>
        </p:txBody>
      </p:sp>
      <p:sp>
        <p:nvSpPr>
          <p:cNvPr id="3" name="Titel 2"/>
          <p:cNvSpPr>
            <a:spLocks noGrp="1"/>
          </p:cNvSpPr>
          <p:nvPr>
            <p:ph type="title"/>
          </p:nvPr>
        </p:nvSpPr>
        <p:spPr/>
        <p:txBody>
          <a:bodyPr/>
          <a:lstStyle/>
          <a:p>
            <a:endParaRPr lang="nl-BE"/>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32</a:t>
            </a:fld>
            <a:endParaRPr lang="nl-BE" dirty="0"/>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15444088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dirty="0"/>
              <a:t>Er (kwaad in Gods ogen)</a:t>
            </a:r>
          </a:p>
          <a:p>
            <a:r>
              <a:rPr lang="nl-BE" dirty="0" err="1"/>
              <a:t>Onan</a:t>
            </a:r>
            <a:r>
              <a:rPr lang="nl-BE" dirty="0"/>
              <a:t> (weigert zijn plicht te voltrekken)</a:t>
            </a:r>
          </a:p>
          <a:p>
            <a:r>
              <a:rPr lang="nl-BE" dirty="0"/>
              <a:t>Sela (“te jong”)</a:t>
            </a:r>
          </a:p>
          <a:p>
            <a:pPr>
              <a:buFont typeface="Symbol" panose="05050102010706020507" pitchFamily="18" charset="2"/>
              <a:buChar char="Þ"/>
            </a:pPr>
            <a:r>
              <a:rPr lang="nl-BE" dirty="0"/>
              <a:t>Naar huis gestuurd</a:t>
            </a:r>
          </a:p>
          <a:p>
            <a:pPr>
              <a:buFont typeface="Symbol" panose="05050102010706020507" pitchFamily="18" charset="2"/>
              <a:buChar char="Þ"/>
            </a:pPr>
            <a:r>
              <a:rPr lang="nl-BE" dirty="0"/>
              <a:t>Vermomt zich, zwanger van haar schoonvader</a:t>
            </a:r>
          </a:p>
          <a:p>
            <a:pPr marL="0" indent="0">
              <a:buNone/>
            </a:pPr>
            <a:endParaRPr lang="nl-BE" dirty="0"/>
          </a:p>
          <a:p>
            <a:pPr marL="0" indent="0">
              <a:buNone/>
            </a:pPr>
            <a:r>
              <a:rPr lang="nl-BE" dirty="0"/>
              <a:t>“rechtvaardig” &lt;=&gt; hoer/list?</a:t>
            </a:r>
          </a:p>
        </p:txBody>
      </p:sp>
      <p:sp>
        <p:nvSpPr>
          <p:cNvPr id="3" name="Titel 2"/>
          <p:cNvSpPr>
            <a:spLocks noGrp="1"/>
          </p:cNvSpPr>
          <p:nvPr>
            <p:ph type="title"/>
          </p:nvPr>
        </p:nvSpPr>
        <p:spPr/>
        <p:txBody>
          <a:bodyPr/>
          <a:lstStyle/>
          <a:p>
            <a:r>
              <a:rPr lang="nl-BE" dirty="0"/>
              <a:t>Tamar</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33</a:t>
            </a:fld>
            <a:endParaRPr lang="nl-BE" dirty="0"/>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35584665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r>
              <a:rPr lang="nl-BE" dirty="0"/>
              <a:t>Prostitutie deel van de samenleving</a:t>
            </a:r>
          </a:p>
          <a:p>
            <a:endParaRPr lang="nl-BE" dirty="0"/>
          </a:p>
          <a:p>
            <a:r>
              <a:rPr lang="nl-BE" dirty="0"/>
              <a:t>Negatiever over de hoer dan over de hoerenloper</a:t>
            </a:r>
          </a:p>
          <a:p>
            <a:pPr marL="0" indent="0">
              <a:buNone/>
            </a:pPr>
            <a:r>
              <a:rPr lang="nl-BE" sz="2400" dirty="0"/>
              <a:t>“Een hoer kost je niet meer dan een brood,</a:t>
            </a:r>
            <a:br>
              <a:rPr lang="nl-BE" sz="2400" dirty="0"/>
            </a:br>
            <a:r>
              <a:rPr lang="nl-BE" sz="2400" dirty="0"/>
              <a:t>Maar de vrouw van een ander jaagt op je kostbare leven.” (</a:t>
            </a:r>
            <a:r>
              <a:rPr lang="nl-BE" sz="2400" dirty="0" err="1"/>
              <a:t>Spr</a:t>
            </a:r>
            <a:r>
              <a:rPr lang="nl-BE" sz="2400" dirty="0"/>
              <a:t> 6,26)</a:t>
            </a:r>
          </a:p>
          <a:p>
            <a:pPr marL="0" indent="0">
              <a:buNone/>
            </a:pPr>
            <a:endParaRPr lang="nl-BE" sz="2400" dirty="0"/>
          </a:p>
          <a:p>
            <a:r>
              <a:rPr lang="nl-BE" dirty="0"/>
              <a:t>Verboden in context van de tempel (</a:t>
            </a:r>
            <a:r>
              <a:rPr lang="nl-BE" dirty="0" err="1"/>
              <a:t>Dt</a:t>
            </a:r>
            <a:r>
              <a:rPr lang="nl-BE" dirty="0"/>
              <a:t> 23,18-19)</a:t>
            </a:r>
          </a:p>
          <a:p>
            <a:endParaRPr lang="nl-BE" dirty="0"/>
          </a:p>
          <a:p>
            <a:r>
              <a:rPr lang="nl-BE" dirty="0"/>
              <a:t>Ontwijd je dochters niet door van hen hoeren te maken, want dan verspreid de ontucht zich in het land (</a:t>
            </a:r>
            <a:r>
              <a:rPr lang="nl-BE" dirty="0" err="1"/>
              <a:t>Lv</a:t>
            </a:r>
            <a:r>
              <a:rPr lang="nl-BE" dirty="0"/>
              <a:t> 19,29)</a:t>
            </a:r>
          </a:p>
          <a:p>
            <a:endParaRPr lang="nl-BE" dirty="0"/>
          </a:p>
        </p:txBody>
      </p:sp>
      <p:sp>
        <p:nvSpPr>
          <p:cNvPr id="3" name="Titel 2"/>
          <p:cNvSpPr>
            <a:spLocks noGrp="1"/>
          </p:cNvSpPr>
          <p:nvPr>
            <p:ph type="title"/>
          </p:nvPr>
        </p:nvSpPr>
        <p:spPr/>
        <p:txBody>
          <a:bodyPr/>
          <a:lstStyle/>
          <a:p>
            <a:r>
              <a:rPr lang="nl-BE" dirty="0"/>
              <a:t>hoer</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34</a:t>
            </a:fld>
            <a:endParaRPr lang="nl-BE" dirty="0"/>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33828130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ndertitel 6"/>
          <p:cNvSpPr>
            <a:spLocks noGrp="1"/>
          </p:cNvSpPr>
          <p:nvPr>
            <p:ph type="subTitle" idx="1"/>
          </p:nvPr>
        </p:nvSpPr>
        <p:spPr/>
        <p:txBody>
          <a:bodyPr/>
          <a:lstStyle/>
          <a:p>
            <a:endParaRPr lang="nl-BE" dirty="0"/>
          </a:p>
        </p:txBody>
      </p:sp>
      <p:sp>
        <p:nvSpPr>
          <p:cNvPr id="6" name="Titel 5"/>
          <p:cNvSpPr>
            <a:spLocks noGrp="1"/>
          </p:cNvSpPr>
          <p:nvPr>
            <p:ph type="title"/>
          </p:nvPr>
        </p:nvSpPr>
        <p:spPr/>
        <p:txBody>
          <a:bodyPr/>
          <a:lstStyle/>
          <a:p>
            <a:r>
              <a:rPr lang="nl-BE" dirty="0"/>
              <a:t>LIST</a:t>
            </a:r>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35</a:t>
            </a:fld>
            <a:endParaRPr lang="nl-BE" dirty="0"/>
          </a:p>
        </p:txBody>
      </p:sp>
    </p:spTree>
    <p:extLst>
      <p:ext uri="{BB962C8B-B14F-4D97-AF65-F5344CB8AC3E}">
        <p14:creationId xmlns:p14="http://schemas.microsoft.com/office/powerpoint/2010/main" val="40921678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dirty="0" err="1"/>
              <a:t>Lv</a:t>
            </a:r>
            <a:r>
              <a:rPr lang="nl-BE" dirty="0"/>
              <a:t> 19,11 “"U mag elkaar niet bestelen, niet beliegen en niet bedriegen.”</a:t>
            </a:r>
          </a:p>
          <a:p>
            <a:r>
              <a:rPr lang="nl-BE" dirty="0"/>
              <a:t> Ex 2,18: bedrieglijk “drie dagreizen ver de woestijn in”</a:t>
            </a:r>
          </a:p>
          <a:p>
            <a:endParaRPr lang="nl-BE" dirty="0"/>
          </a:p>
          <a:p>
            <a:endParaRPr lang="nl-BE" dirty="0"/>
          </a:p>
          <a:p>
            <a:pPr marL="0" indent="0">
              <a:buNone/>
            </a:pPr>
            <a:r>
              <a:rPr lang="nl-BE" dirty="0"/>
              <a:t>=&gt; MACHTSPOSITIE van de bedrieger</a:t>
            </a:r>
          </a:p>
        </p:txBody>
      </p:sp>
      <p:sp>
        <p:nvSpPr>
          <p:cNvPr id="3" name="Titel 2"/>
          <p:cNvSpPr>
            <a:spLocks noGrp="1"/>
          </p:cNvSpPr>
          <p:nvPr>
            <p:ph type="title"/>
          </p:nvPr>
        </p:nvSpPr>
        <p:spPr/>
        <p:txBody>
          <a:bodyPr/>
          <a:lstStyle/>
          <a:p>
            <a:endParaRPr lang="nl-BE"/>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36</a:t>
            </a:fld>
            <a:endParaRPr lang="nl-BE" dirty="0"/>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8548081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nl-BE" dirty="0"/>
              <a:t>Bedrog en macht</a:t>
            </a:r>
          </a:p>
        </p:txBody>
      </p:sp>
      <p:sp>
        <p:nvSpPr>
          <p:cNvPr id="7" name="Tijdelijke aanduiding voor tekst 6"/>
          <p:cNvSpPr>
            <a:spLocks noGrp="1"/>
          </p:cNvSpPr>
          <p:nvPr>
            <p:ph type="body" idx="1"/>
          </p:nvPr>
        </p:nvSpPr>
        <p:spPr/>
        <p:txBody>
          <a:bodyPr/>
          <a:lstStyle/>
          <a:p>
            <a:r>
              <a:rPr lang="nl-BE" dirty="0"/>
              <a:t>machtige</a:t>
            </a:r>
          </a:p>
        </p:txBody>
      </p:sp>
      <p:sp>
        <p:nvSpPr>
          <p:cNvPr id="8" name="Tijdelijke aanduiding voor inhoud 7"/>
          <p:cNvSpPr>
            <a:spLocks noGrp="1"/>
          </p:cNvSpPr>
          <p:nvPr>
            <p:ph sz="half" idx="2"/>
          </p:nvPr>
        </p:nvSpPr>
        <p:spPr/>
        <p:txBody>
          <a:bodyPr/>
          <a:lstStyle/>
          <a:p>
            <a:pPr marL="0" indent="0">
              <a:buNone/>
            </a:pPr>
            <a:r>
              <a:rPr lang="nl-BE" dirty="0"/>
              <a:t>= machtsmisbruik!</a:t>
            </a:r>
          </a:p>
          <a:p>
            <a:pPr marL="0" indent="0">
              <a:buNone/>
            </a:pPr>
            <a:endParaRPr lang="nl-BE" dirty="0"/>
          </a:p>
          <a:p>
            <a:pPr marL="0" indent="0">
              <a:buNone/>
            </a:pPr>
            <a:r>
              <a:rPr lang="nl-BE" dirty="0"/>
              <a:t>Bv. David en </a:t>
            </a:r>
            <a:r>
              <a:rPr lang="nl-BE" dirty="0" err="1"/>
              <a:t>Batseba</a:t>
            </a:r>
            <a:endParaRPr lang="nl-BE" dirty="0"/>
          </a:p>
          <a:p>
            <a:pPr marL="0" indent="0">
              <a:buNone/>
            </a:pPr>
            <a:endParaRPr lang="nl-BE" dirty="0"/>
          </a:p>
        </p:txBody>
      </p:sp>
      <p:sp>
        <p:nvSpPr>
          <p:cNvPr id="9" name="Tijdelijke aanduiding voor tekst 8"/>
          <p:cNvSpPr>
            <a:spLocks noGrp="1"/>
          </p:cNvSpPr>
          <p:nvPr>
            <p:ph type="body" sz="quarter" idx="3"/>
          </p:nvPr>
        </p:nvSpPr>
        <p:spPr/>
        <p:txBody>
          <a:bodyPr/>
          <a:lstStyle/>
          <a:p>
            <a:r>
              <a:rPr lang="nl-BE" dirty="0"/>
              <a:t>Sociaal zwakkere</a:t>
            </a:r>
          </a:p>
        </p:txBody>
      </p:sp>
      <p:sp>
        <p:nvSpPr>
          <p:cNvPr id="10" name="Tijdelijke aanduiding voor inhoud 9"/>
          <p:cNvSpPr>
            <a:spLocks noGrp="1"/>
          </p:cNvSpPr>
          <p:nvPr>
            <p:ph sz="quarter" idx="4"/>
          </p:nvPr>
        </p:nvSpPr>
        <p:spPr/>
        <p:txBody>
          <a:bodyPr/>
          <a:lstStyle/>
          <a:p>
            <a:pPr marL="0" indent="0">
              <a:buNone/>
            </a:pPr>
            <a:r>
              <a:rPr lang="nl-BE" dirty="0"/>
              <a:t>= overlevingsstrategie</a:t>
            </a:r>
          </a:p>
          <a:p>
            <a:pPr marL="0" indent="0">
              <a:buNone/>
            </a:pPr>
            <a:endParaRPr lang="nl-BE" dirty="0"/>
          </a:p>
          <a:p>
            <a:pPr marL="0" indent="0">
              <a:buNone/>
            </a:pPr>
            <a:r>
              <a:rPr lang="nl-BE" dirty="0"/>
              <a:t>Bv. bedreigde </a:t>
            </a:r>
            <a:r>
              <a:rPr lang="nl-BE" dirty="0" err="1"/>
              <a:t>aartsmoeders</a:t>
            </a:r>
            <a:endParaRPr lang="nl-BE" dirty="0"/>
          </a:p>
          <a:p>
            <a:pPr marL="0" indent="0">
              <a:buNone/>
            </a:pP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37</a:t>
            </a:fld>
            <a:endParaRPr lang="nl-BE" dirty="0"/>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27915122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p:txBody>
          <a:bodyPr/>
          <a:lstStyle/>
          <a:p>
            <a:r>
              <a:rPr lang="nl-BE" dirty="0"/>
              <a:t>Jacob bedriegt Isaak (</a:t>
            </a:r>
            <a:r>
              <a:rPr lang="nl-BE" dirty="0" err="1"/>
              <a:t>geitebok</a:t>
            </a:r>
            <a:r>
              <a:rPr lang="nl-BE" dirty="0"/>
              <a:t> = gevraagde wild)</a:t>
            </a:r>
          </a:p>
          <a:p>
            <a:endParaRPr lang="nl-BE" dirty="0"/>
          </a:p>
          <a:p>
            <a:r>
              <a:rPr lang="nl-BE" dirty="0"/>
              <a:t>Zonen (o.a. Juda) bedriegen Jacob (bloed </a:t>
            </a:r>
            <a:r>
              <a:rPr lang="nl-BE" dirty="0" err="1"/>
              <a:t>geitebok</a:t>
            </a:r>
            <a:r>
              <a:rPr lang="nl-BE" dirty="0"/>
              <a:t> = Jozefs bloed)</a:t>
            </a:r>
          </a:p>
          <a:p>
            <a:endParaRPr lang="nl-BE" dirty="0"/>
          </a:p>
          <a:p>
            <a:r>
              <a:rPr lang="nl-BE" dirty="0"/>
              <a:t>Tamar bedriegt Juda (</a:t>
            </a:r>
            <a:r>
              <a:rPr lang="nl-BE" dirty="0" err="1"/>
              <a:t>geitebok</a:t>
            </a:r>
            <a:r>
              <a:rPr lang="nl-BE" dirty="0"/>
              <a:t> = prijs)</a:t>
            </a:r>
          </a:p>
          <a:p>
            <a:endParaRPr lang="nl-BE" dirty="0"/>
          </a:p>
        </p:txBody>
      </p:sp>
      <p:sp>
        <p:nvSpPr>
          <p:cNvPr id="2" name="Titel 1"/>
          <p:cNvSpPr>
            <a:spLocks noGrp="1"/>
          </p:cNvSpPr>
          <p:nvPr>
            <p:ph type="title"/>
          </p:nvPr>
        </p:nvSpPr>
        <p:spPr/>
        <p:txBody>
          <a:bodyPr/>
          <a:lstStyle/>
          <a:p>
            <a:r>
              <a:rPr lang="nl-BE" dirty="0"/>
              <a:t>Bedrieger bedrogen motief</a:t>
            </a:r>
          </a:p>
        </p:txBody>
      </p:sp>
      <p:sp>
        <p:nvSpPr>
          <p:cNvPr id="7" name="Tijdelijke aanduiding voor dianummer 6"/>
          <p:cNvSpPr>
            <a:spLocks noGrp="1"/>
          </p:cNvSpPr>
          <p:nvPr>
            <p:ph type="sldNum" sz="quarter" idx="11"/>
          </p:nvPr>
        </p:nvSpPr>
        <p:spPr/>
        <p:txBody>
          <a:bodyPr/>
          <a:lstStyle/>
          <a:p>
            <a:fld id="{3B80295F-48CD-49FC-897A-CCEC919B8070}" type="slidenum">
              <a:rPr lang="nl-BE" smtClean="0"/>
              <a:pPr/>
              <a:t>38</a:t>
            </a:fld>
            <a:endParaRPr lang="nl-BE" dirty="0"/>
          </a:p>
        </p:txBody>
      </p:sp>
      <p:sp>
        <p:nvSpPr>
          <p:cNvPr id="8" name="Tijdelijke aanduiding voor voettekst 7"/>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26631527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ndertitel 6"/>
          <p:cNvSpPr>
            <a:spLocks noGrp="1"/>
          </p:cNvSpPr>
          <p:nvPr>
            <p:ph type="subTitle" idx="1"/>
          </p:nvPr>
        </p:nvSpPr>
        <p:spPr/>
        <p:txBody>
          <a:bodyPr/>
          <a:lstStyle/>
          <a:p>
            <a:endParaRPr lang="nl-BE"/>
          </a:p>
        </p:txBody>
      </p:sp>
      <p:sp>
        <p:nvSpPr>
          <p:cNvPr id="6" name="Titel 5"/>
          <p:cNvSpPr>
            <a:spLocks noGrp="1"/>
          </p:cNvSpPr>
          <p:nvPr>
            <p:ph type="title"/>
          </p:nvPr>
        </p:nvSpPr>
        <p:spPr/>
        <p:txBody>
          <a:bodyPr/>
          <a:lstStyle/>
          <a:p>
            <a:r>
              <a:rPr lang="nl-BE" dirty="0"/>
              <a:t>Van “hoer” tot “rechtvaardigere”</a:t>
            </a:r>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39</a:t>
            </a:fld>
            <a:endParaRPr lang="nl-BE" dirty="0"/>
          </a:p>
        </p:txBody>
      </p:sp>
    </p:spTree>
    <p:extLst>
      <p:ext uri="{BB962C8B-B14F-4D97-AF65-F5344CB8AC3E}">
        <p14:creationId xmlns:p14="http://schemas.microsoft.com/office/powerpoint/2010/main" val="2831705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4"/>
          <p:cNvSpPr>
            <a:spLocks noGrp="1"/>
          </p:cNvSpPr>
          <p:nvPr>
            <p:ph type="ftr" sz="quarter" idx="10"/>
          </p:nvPr>
        </p:nvSpPr>
        <p:spPr/>
        <p:txBody>
          <a:bodyPr/>
          <a:lstStyle/>
          <a:p>
            <a:r>
              <a:rPr lang="nl-BE"/>
              <a:t>Vliebergh 23/8/2016 ine.vandeneynde@thomasmore.be</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4</a:t>
            </a:fld>
            <a:endParaRPr lang="nl-BE" dirty="0"/>
          </a:p>
        </p:txBody>
      </p:sp>
      <p:pic>
        <p:nvPicPr>
          <p:cNvPr id="7" name="Tijdelijke aanduiding voor afbeelding 6"/>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771" b="6771"/>
          <a:stretch>
            <a:fillRect/>
          </a:stretch>
        </p:blipFill>
        <p:spPr/>
      </p:pic>
      <p:sp>
        <p:nvSpPr>
          <p:cNvPr id="9" name="Tekstvak 8"/>
          <p:cNvSpPr txBox="1"/>
          <p:nvPr/>
        </p:nvSpPr>
        <p:spPr>
          <a:xfrm>
            <a:off x="948987" y="6016617"/>
            <a:ext cx="9049005" cy="646331"/>
          </a:xfrm>
          <a:prstGeom prst="rect">
            <a:avLst/>
          </a:prstGeom>
          <a:solidFill>
            <a:srgbClr val="EC4B2F"/>
          </a:solidFill>
        </p:spPr>
        <p:txBody>
          <a:bodyPr wrap="square" rtlCol="0">
            <a:spAutoFit/>
          </a:bodyPr>
          <a:lstStyle/>
          <a:p>
            <a:pPr algn="ctr"/>
            <a:r>
              <a:rPr lang="nl-BE" sz="3600" dirty="0"/>
              <a:t>Dina, de vrouw die “gezien” is</a:t>
            </a:r>
          </a:p>
        </p:txBody>
      </p:sp>
    </p:spTree>
    <p:extLst>
      <p:ext uri="{BB962C8B-B14F-4D97-AF65-F5344CB8AC3E}">
        <p14:creationId xmlns:p14="http://schemas.microsoft.com/office/powerpoint/2010/main" val="8525138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20000"/>
          </a:bodyPr>
          <a:lstStyle/>
          <a:p>
            <a:r>
              <a:rPr lang="nl-BE" dirty="0"/>
              <a:t>Zwanger = “zich als hoer gedragen”</a:t>
            </a:r>
          </a:p>
          <a:p>
            <a:endParaRPr lang="nl-BE" dirty="0"/>
          </a:p>
          <a:p>
            <a:pPr>
              <a:buFont typeface="Symbol" panose="05050102010706020507" pitchFamily="18" charset="2"/>
              <a:buChar char="Þ"/>
            </a:pPr>
            <a:r>
              <a:rPr lang="nl-BE" dirty="0"/>
              <a:t>Bewijst vaderschap =&gt; “rechtvaardiger dan ik”</a:t>
            </a:r>
          </a:p>
          <a:p>
            <a:pPr marL="0" indent="0">
              <a:buNone/>
            </a:pPr>
            <a:r>
              <a:rPr lang="nl-BE" dirty="0"/>
              <a:t>(tegenover mij in haar recht, in relatie tot mij rechtvaardig)</a:t>
            </a:r>
          </a:p>
          <a:p>
            <a:pPr marL="0" indent="0">
              <a:buNone/>
            </a:pPr>
            <a:endParaRPr lang="nl-BE" dirty="0"/>
          </a:p>
          <a:p>
            <a:pPr marL="0" indent="0">
              <a:buNone/>
            </a:pPr>
            <a:r>
              <a:rPr lang="nl-BE" dirty="0"/>
              <a:t>Bedrog Juda (alsof hij Sela zou geven): machtigere</a:t>
            </a:r>
          </a:p>
          <a:p>
            <a:pPr marL="0" indent="0">
              <a:buNone/>
            </a:pPr>
            <a:r>
              <a:rPr lang="nl-BE" dirty="0"/>
              <a:t>Bedrog Tamar: zwakkere, maar in geest van het zwagerhuwelijk</a:t>
            </a:r>
          </a:p>
          <a:p>
            <a:pPr marL="0" indent="0">
              <a:buNone/>
            </a:pPr>
            <a:endParaRPr lang="nl-BE" dirty="0"/>
          </a:p>
          <a:p>
            <a:pPr marL="0" indent="0">
              <a:buNone/>
            </a:pPr>
            <a:r>
              <a:rPr lang="nl-BE" dirty="0"/>
              <a:t>=&gt; </a:t>
            </a:r>
            <a:r>
              <a:rPr lang="nl-BE" dirty="0" err="1"/>
              <a:t>aartsmoeder</a:t>
            </a:r>
            <a:r>
              <a:rPr lang="nl-BE" dirty="0"/>
              <a:t>, deel van Gods volk en onder diens bescherming (Gen 46)</a:t>
            </a:r>
          </a:p>
        </p:txBody>
      </p:sp>
      <p:sp>
        <p:nvSpPr>
          <p:cNvPr id="3" name="Titel 2"/>
          <p:cNvSpPr>
            <a:spLocks noGrp="1"/>
          </p:cNvSpPr>
          <p:nvPr>
            <p:ph type="title"/>
          </p:nvPr>
        </p:nvSpPr>
        <p:spPr/>
        <p:txBody>
          <a:bodyPr/>
          <a:lstStyle/>
          <a:p>
            <a:r>
              <a:rPr lang="nl-BE" dirty="0"/>
              <a:t>Mag hij haar als hoer behandelen?</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40</a:t>
            </a:fld>
            <a:endParaRPr lang="nl-BE" dirty="0"/>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519108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
                                        <p:tgtEl>
                                          <p:spTgt spid="2">
                                            <p:txEl>
                                              <p:pRg st="2" end="2"/>
                                            </p:txEl>
                                          </p:spTgt>
                                        </p:tgtEl>
                                      </p:cBhvr>
                                    </p:animEffect>
                                    <p:anim calcmode="lin" valueType="num">
                                      <p:cBhvr>
                                        <p:cTn id="8" dur="1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
                                        <p:tgtEl>
                                          <p:spTgt spid="2">
                                            <p:txEl>
                                              <p:pRg st="3" end="3"/>
                                            </p:txEl>
                                          </p:spTgt>
                                        </p:tgtEl>
                                      </p:cBhvr>
                                    </p:animEffect>
                                    <p:anim calcmode="lin" valueType="num">
                                      <p:cBhvr>
                                        <p:cTn id="15" dur="1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1000"/>
                                        <p:tgtEl>
                                          <p:spTgt spid="2">
                                            <p:txEl>
                                              <p:pRg st="5" end="5"/>
                                            </p:txEl>
                                          </p:spTgt>
                                        </p:tgtEl>
                                      </p:cBhvr>
                                    </p:animEffect>
                                    <p:anim calcmode="lin" valueType="num">
                                      <p:cBhvr>
                                        <p:cTn id="2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1000"/>
                                        <p:tgtEl>
                                          <p:spTgt spid="2">
                                            <p:txEl>
                                              <p:pRg st="6" end="6"/>
                                            </p:txEl>
                                          </p:spTgt>
                                        </p:tgtEl>
                                      </p:cBhvr>
                                    </p:animEffect>
                                    <p:anim calcmode="lin" valueType="num">
                                      <p:cBhvr>
                                        <p:cTn id="2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fade">
                                      <p:cBhvr>
                                        <p:cTn id="35" dur="1000"/>
                                        <p:tgtEl>
                                          <p:spTgt spid="2">
                                            <p:txEl>
                                              <p:pRg st="8" end="8"/>
                                            </p:txEl>
                                          </p:spTgt>
                                        </p:tgtEl>
                                      </p:cBhvr>
                                    </p:animEffect>
                                    <p:anim calcmode="lin" valueType="num">
                                      <p:cBhvr>
                                        <p:cTn id="36"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ndertitel 6"/>
          <p:cNvSpPr>
            <a:spLocks noGrp="1"/>
          </p:cNvSpPr>
          <p:nvPr>
            <p:ph type="subTitle" idx="1"/>
          </p:nvPr>
        </p:nvSpPr>
        <p:spPr/>
        <p:txBody>
          <a:bodyPr/>
          <a:lstStyle/>
          <a:p>
            <a:endParaRPr lang="nl-BE"/>
          </a:p>
        </p:txBody>
      </p:sp>
      <p:sp>
        <p:nvSpPr>
          <p:cNvPr id="6" name="Titel 5"/>
          <p:cNvSpPr>
            <a:spLocks noGrp="1"/>
          </p:cNvSpPr>
          <p:nvPr>
            <p:ph type="title"/>
          </p:nvPr>
        </p:nvSpPr>
        <p:spPr/>
        <p:txBody>
          <a:bodyPr/>
          <a:lstStyle/>
          <a:p>
            <a:r>
              <a:rPr lang="nl-BE" dirty="0"/>
              <a:t>besluit</a:t>
            </a:r>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41</a:t>
            </a:fld>
            <a:endParaRPr lang="nl-BE" dirty="0"/>
          </a:p>
        </p:txBody>
      </p:sp>
    </p:spTree>
    <p:extLst>
      <p:ext uri="{BB962C8B-B14F-4D97-AF65-F5344CB8AC3E}">
        <p14:creationId xmlns:p14="http://schemas.microsoft.com/office/powerpoint/2010/main" val="3938812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0" y="1152000"/>
            <a:ext cx="12192000" cy="4932000"/>
          </a:xfrm>
        </p:spPr>
        <p:txBody>
          <a:bodyPr/>
          <a:lstStyle/>
          <a:p>
            <a:r>
              <a:rPr lang="nl-BE" dirty="0"/>
              <a:t>wordingsgeschiedenis van mens, gemeenschap en wereld in relatie tot een God van zegen en beloften</a:t>
            </a:r>
          </a:p>
          <a:p>
            <a:endParaRPr lang="nl-BE" dirty="0"/>
          </a:p>
          <a:p>
            <a:r>
              <a:rPr lang="nl-BE" dirty="0" err="1"/>
              <a:t>Toledot</a:t>
            </a:r>
            <a:r>
              <a:rPr lang="nl-BE" dirty="0"/>
              <a:t>: scheppingszegen en goddelijke belofte “erfelijk”?</a:t>
            </a:r>
          </a:p>
          <a:p>
            <a:endParaRPr lang="nl-BE" dirty="0"/>
          </a:p>
          <a:p>
            <a:pPr>
              <a:buFont typeface="Wingdings" panose="05000000000000000000" pitchFamily="2" charset="2"/>
              <a:buChar char="ó"/>
            </a:pPr>
            <a:r>
              <a:rPr lang="nl-BE" dirty="0"/>
              <a:t>Onvruchtbare, bedreigde </a:t>
            </a:r>
            <a:r>
              <a:rPr lang="nl-BE" dirty="0" err="1"/>
              <a:t>aartsmoeders</a:t>
            </a:r>
            <a:r>
              <a:rPr lang="nl-BE" dirty="0"/>
              <a:t>, keuze voor jongste</a:t>
            </a:r>
            <a:br>
              <a:rPr lang="nl-BE" dirty="0"/>
            </a:br>
            <a:r>
              <a:rPr lang="nl-BE" dirty="0"/>
              <a:t>Dina en Tamar: mag je ze behandelen als een hoer?</a:t>
            </a:r>
          </a:p>
          <a:p>
            <a:pPr marL="0" indent="0">
              <a:buNone/>
            </a:pPr>
            <a:endParaRPr lang="nl-BE" dirty="0"/>
          </a:p>
          <a:p>
            <a:pPr marL="0" indent="0" algn="ctr">
              <a:buNone/>
            </a:pPr>
            <a:r>
              <a:rPr lang="nl-BE" dirty="0">
                <a:solidFill>
                  <a:srgbClr val="FF0000"/>
                </a:solidFill>
              </a:rPr>
              <a:t>Gave én opgave: hoe deze God erkennen en zegen zijn?</a:t>
            </a:r>
          </a:p>
        </p:txBody>
      </p:sp>
      <p:sp>
        <p:nvSpPr>
          <p:cNvPr id="3" name="Titel 2"/>
          <p:cNvSpPr>
            <a:spLocks noGrp="1"/>
          </p:cNvSpPr>
          <p:nvPr>
            <p:ph type="title"/>
          </p:nvPr>
        </p:nvSpPr>
        <p:spPr/>
        <p:txBody>
          <a:bodyPr/>
          <a:lstStyle/>
          <a:p>
            <a:r>
              <a:rPr lang="nl-BE" dirty="0"/>
              <a:t>Genesis</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42</a:t>
            </a:fld>
            <a:endParaRPr lang="nl-BE" dirty="0"/>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135698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Effect transition="in" filter="fade">
                                      <p:cBhvr>
                                        <p:cTn id="14" dur="1000"/>
                                        <p:tgtEl>
                                          <p:spTgt spid="2">
                                            <p:txEl>
                                              <p:pRg st="4" end="4"/>
                                            </p:txEl>
                                          </p:spTgt>
                                        </p:tgtEl>
                                      </p:cBhvr>
                                    </p:animEffect>
                                    <p:anim calcmode="lin" valueType="num">
                                      <p:cBhvr>
                                        <p:cTn id="1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1000"/>
                                        <p:tgtEl>
                                          <p:spTgt spid="2">
                                            <p:txEl>
                                              <p:pRg st="6" end="6"/>
                                            </p:txEl>
                                          </p:spTgt>
                                        </p:tgtEl>
                                      </p:cBhvr>
                                    </p:animEffect>
                                    <p:anim calcmode="lin" valueType="num">
                                      <p:cBhvr>
                                        <p:cTn id="2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ndertitel 6"/>
          <p:cNvSpPr>
            <a:spLocks noGrp="1"/>
          </p:cNvSpPr>
          <p:nvPr>
            <p:ph type="subTitle" idx="1"/>
          </p:nvPr>
        </p:nvSpPr>
        <p:spPr/>
        <p:txBody>
          <a:bodyPr/>
          <a:lstStyle/>
          <a:p>
            <a:r>
              <a:rPr lang="nl-BE" dirty="0"/>
              <a:t>Als onderdeel van de Jakobscyclus</a:t>
            </a:r>
          </a:p>
        </p:txBody>
      </p:sp>
      <p:sp>
        <p:nvSpPr>
          <p:cNvPr id="6" name="Titel 5"/>
          <p:cNvSpPr>
            <a:spLocks noGrp="1"/>
          </p:cNvSpPr>
          <p:nvPr>
            <p:ph type="title"/>
          </p:nvPr>
        </p:nvSpPr>
        <p:spPr/>
        <p:txBody>
          <a:bodyPr/>
          <a:lstStyle/>
          <a:p>
            <a:r>
              <a:rPr lang="nl-BE" dirty="0"/>
              <a:t>De verkrachting van Dina (Gen 34)</a:t>
            </a:r>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5</a:t>
            </a:fld>
            <a:endParaRPr lang="nl-BE" dirty="0"/>
          </a:p>
        </p:txBody>
      </p:sp>
    </p:spTree>
    <p:extLst>
      <p:ext uri="{BB962C8B-B14F-4D97-AF65-F5344CB8AC3E}">
        <p14:creationId xmlns:p14="http://schemas.microsoft.com/office/powerpoint/2010/main" val="1485711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Jakob te Betel (Gen 28)</a:t>
            </a:r>
          </a:p>
        </p:txBody>
      </p:sp>
      <p:sp>
        <p:nvSpPr>
          <p:cNvPr id="3" name="Tijdelijke aanduiding voor tekst 2"/>
          <p:cNvSpPr>
            <a:spLocks noGrp="1"/>
          </p:cNvSpPr>
          <p:nvPr>
            <p:ph type="body" idx="1"/>
          </p:nvPr>
        </p:nvSpPr>
        <p:spPr/>
        <p:txBody>
          <a:bodyPr/>
          <a:lstStyle/>
          <a:p>
            <a:r>
              <a:rPr lang="nl-BE" dirty="0"/>
              <a:t>Gods belofte</a:t>
            </a:r>
          </a:p>
        </p:txBody>
      </p:sp>
      <p:sp>
        <p:nvSpPr>
          <p:cNvPr id="4" name="Tijdelijke aanduiding voor inhoud 3"/>
          <p:cNvSpPr>
            <a:spLocks noGrp="1"/>
          </p:cNvSpPr>
          <p:nvPr>
            <p:ph sz="half" idx="2"/>
          </p:nvPr>
        </p:nvSpPr>
        <p:spPr/>
        <p:txBody>
          <a:bodyPr>
            <a:normAutofit/>
          </a:bodyPr>
          <a:lstStyle/>
          <a:p>
            <a:pPr marL="514350" indent="-514350">
              <a:buFont typeface="+mj-lt"/>
              <a:buAutoNum type="arabicPeriod"/>
            </a:pPr>
            <a:r>
              <a:rPr lang="nl-BE" dirty="0"/>
              <a:t>Land</a:t>
            </a:r>
          </a:p>
          <a:p>
            <a:pPr marL="514350" indent="-514350">
              <a:buFont typeface="+mj-lt"/>
              <a:buAutoNum type="arabicPeriod"/>
            </a:pPr>
            <a:r>
              <a:rPr lang="nl-BE" dirty="0"/>
              <a:t>Nakomelingen</a:t>
            </a:r>
          </a:p>
          <a:p>
            <a:pPr marL="514350" indent="-514350">
              <a:buFont typeface="+mj-lt"/>
              <a:buAutoNum type="arabicPeriod"/>
            </a:pPr>
            <a:r>
              <a:rPr lang="nl-BE" dirty="0"/>
              <a:t>Zegen</a:t>
            </a:r>
          </a:p>
          <a:p>
            <a:pPr marL="514350" indent="-514350">
              <a:buFont typeface="+mj-lt"/>
              <a:buAutoNum type="arabicPeriod"/>
            </a:pPr>
            <a:r>
              <a:rPr lang="nl-BE" dirty="0"/>
              <a:t>BIJSTAND: ikzelf sta je terzijde, ik zal je overal beschermen waar je ook heengaat, en ik zal je naar dit land terugbrengen (28,15)</a:t>
            </a:r>
          </a:p>
          <a:p>
            <a:endParaRPr lang="nl-BE" dirty="0"/>
          </a:p>
        </p:txBody>
      </p:sp>
      <p:sp>
        <p:nvSpPr>
          <p:cNvPr id="5" name="Tijdelijke aanduiding voor tekst 4"/>
          <p:cNvSpPr>
            <a:spLocks noGrp="1"/>
          </p:cNvSpPr>
          <p:nvPr>
            <p:ph type="body" sz="quarter" idx="3"/>
          </p:nvPr>
        </p:nvSpPr>
        <p:spPr/>
        <p:txBody>
          <a:bodyPr/>
          <a:lstStyle/>
          <a:p>
            <a:r>
              <a:rPr lang="nl-BE" dirty="0"/>
              <a:t>Jakobs gelofte</a:t>
            </a:r>
          </a:p>
        </p:txBody>
      </p:sp>
      <p:sp>
        <p:nvSpPr>
          <p:cNvPr id="6" name="Tijdelijke aanduiding voor inhoud 5"/>
          <p:cNvSpPr>
            <a:spLocks noGrp="1"/>
          </p:cNvSpPr>
          <p:nvPr>
            <p:ph sz="quarter" idx="4"/>
          </p:nvPr>
        </p:nvSpPr>
        <p:spPr/>
        <p:txBody>
          <a:bodyPr/>
          <a:lstStyle/>
          <a:p>
            <a:r>
              <a:rPr lang="nl-BE" dirty="0"/>
              <a:t>Als God mij terzijde staat en mij op deze reis beschermt … dan zal JHWH mijn God zijn.</a:t>
            </a:r>
          </a:p>
        </p:txBody>
      </p:sp>
      <p:sp>
        <p:nvSpPr>
          <p:cNvPr id="7" name="Tijdelijke aanduiding voor dianummer 6"/>
          <p:cNvSpPr>
            <a:spLocks noGrp="1"/>
          </p:cNvSpPr>
          <p:nvPr>
            <p:ph type="sldNum" sz="quarter" idx="11"/>
          </p:nvPr>
        </p:nvSpPr>
        <p:spPr/>
        <p:txBody>
          <a:bodyPr/>
          <a:lstStyle/>
          <a:p>
            <a:fld id="{3B80295F-48CD-49FC-897A-CCEC919B8070}" type="slidenum">
              <a:rPr lang="nl-BE" smtClean="0"/>
              <a:pPr/>
              <a:t>6</a:t>
            </a:fld>
            <a:endParaRPr lang="nl-BE" dirty="0"/>
          </a:p>
        </p:txBody>
      </p:sp>
      <p:sp>
        <p:nvSpPr>
          <p:cNvPr id="8" name="Tijdelijke aanduiding voor voettekst 7"/>
          <p:cNvSpPr>
            <a:spLocks noGrp="1"/>
          </p:cNvSpPr>
          <p:nvPr>
            <p:ph type="ftr" sz="quarter" idx="12"/>
          </p:nvPr>
        </p:nvSpPr>
        <p:spPr/>
        <p:txBody>
          <a:bodyPr/>
          <a:lstStyle/>
          <a:p>
            <a:r>
              <a:rPr lang="nl-BE"/>
              <a:t>Vliebergh 23/8/2016 ine.vandeneynde@thomasmore.be</a:t>
            </a:r>
            <a:endParaRPr lang="nl-BE" dirty="0"/>
          </a:p>
        </p:txBody>
      </p:sp>
      <p:sp>
        <p:nvSpPr>
          <p:cNvPr id="9" name="Tekstvak 8"/>
          <p:cNvSpPr txBox="1"/>
          <p:nvPr/>
        </p:nvSpPr>
        <p:spPr>
          <a:xfrm>
            <a:off x="6960096" y="4077072"/>
            <a:ext cx="4464496" cy="1569660"/>
          </a:xfrm>
          <a:prstGeom prst="rect">
            <a:avLst/>
          </a:prstGeom>
          <a:solidFill>
            <a:srgbClr val="00A0AE">
              <a:alpha val="75000"/>
            </a:srgbClr>
          </a:solidFill>
        </p:spPr>
        <p:txBody>
          <a:bodyPr wrap="square" rtlCol="0">
            <a:spAutoFit/>
          </a:bodyPr>
          <a:lstStyle/>
          <a:p>
            <a:r>
              <a:rPr lang="nl-BE" sz="2400" dirty="0"/>
              <a:t>Door de gebeurtenissen in Gen 34: </a:t>
            </a:r>
            <a:br>
              <a:rPr lang="nl-BE" sz="2400" dirty="0"/>
            </a:br>
            <a:r>
              <a:rPr lang="nl-BE" sz="2400" dirty="0"/>
              <a:t>terug naar Betel, eredienst van JHWH (Gen 35)</a:t>
            </a:r>
          </a:p>
        </p:txBody>
      </p:sp>
    </p:spTree>
    <p:extLst>
      <p:ext uri="{BB962C8B-B14F-4D97-AF65-F5344CB8AC3E}">
        <p14:creationId xmlns:p14="http://schemas.microsoft.com/office/powerpoint/2010/main" val="47580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jdelijke aanduiding voor inhoud 9"/>
          <p:cNvSpPr>
            <a:spLocks noGrp="1"/>
          </p:cNvSpPr>
          <p:nvPr>
            <p:ph idx="1"/>
          </p:nvPr>
        </p:nvSpPr>
        <p:spPr/>
        <p:txBody>
          <a:bodyPr>
            <a:normAutofit lnSpcReduction="10000"/>
          </a:bodyPr>
          <a:lstStyle/>
          <a:p>
            <a:r>
              <a:rPr lang="nl-BE" dirty="0"/>
              <a:t>Belofte/gelofte uit Gen 28 gedeeltelijk werkelijkheid: land te </a:t>
            </a:r>
            <a:r>
              <a:rPr lang="nl-BE" dirty="0" err="1"/>
              <a:t>Sichem</a:t>
            </a:r>
            <a:r>
              <a:rPr lang="nl-BE" dirty="0"/>
              <a:t>, 11 zonen en 1 dochter, beschermd, meer bezit dan “brood en kleren”</a:t>
            </a:r>
          </a:p>
          <a:p>
            <a:endParaRPr lang="nl-BE" dirty="0"/>
          </a:p>
          <a:p>
            <a:r>
              <a:rPr lang="nl-BE" dirty="0"/>
              <a:t>Geboorte van Dina uit Lea (Gen 30,21) </a:t>
            </a:r>
          </a:p>
          <a:p>
            <a:endParaRPr lang="nl-BE" dirty="0"/>
          </a:p>
          <a:p>
            <a:r>
              <a:rPr lang="nl-BE" dirty="0"/>
              <a:t>Besnijdenis als religieus teken (Gen 17) voor alle mannen/jongens die bij het volk horen (door geboorte of als slaaf gekocht)</a:t>
            </a:r>
          </a:p>
        </p:txBody>
      </p:sp>
      <p:sp>
        <p:nvSpPr>
          <p:cNvPr id="9" name="Titel 8"/>
          <p:cNvSpPr>
            <a:spLocks noGrp="1"/>
          </p:cNvSpPr>
          <p:nvPr>
            <p:ph type="title"/>
          </p:nvPr>
        </p:nvSpPr>
        <p:spPr/>
        <p:txBody>
          <a:bodyPr/>
          <a:lstStyle/>
          <a:p>
            <a:r>
              <a:rPr lang="nl-BE" dirty="0"/>
              <a:t>Als bekend uit genesis voorondersteld:</a:t>
            </a:r>
          </a:p>
        </p:txBody>
      </p:sp>
      <p:sp>
        <p:nvSpPr>
          <p:cNvPr id="7" name="Tijdelijke aanduiding voor dianummer 6"/>
          <p:cNvSpPr>
            <a:spLocks noGrp="1"/>
          </p:cNvSpPr>
          <p:nvPr>
            <p:ph type="sldNum" sz="quarter" idx="11"/>
          </p:nvPr>
        </p:nvSpPr>
        <p:spPr/>
        <p:txBody>
          <a:bodyPr/>
          <a:lstStyle/>
          <a:p>
            <a:fld id="{3B80295F-48CD-49FC-897A-CCEC919B8070}" type="slidenum">
              <a:rPr lang="nl-BE" smtClean="0"/>
              <a:pPr/>
              <a:t>7</a:t>
            </a:fld>
            <a:endParaRPr lang="nl-BE" dirty="0"/>
          </a:p>
        </p:txBody>
      </p:sp>
      <p:sp>
        <p:nvSpPr>
          <p:cNvPr id="8" name="Tijdelijke aanduiding voor voettekst 7"/>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4182454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inhoud 8"/>
          <p:cNvSpPr>
            <a:spLocks noGrp="1"/>
          </p:cNvSpPr>
          <p:nvPr>
            <p:ph idx="1"/>
          </p:nvPr>
        </p:nvSpPr>
        <p:spPr>
          <a:xfrm>
            <a:off x="0" y="1152000"/>
            <a:ext cx="12192000" cy="4932000"/>
          </a:xfrm>
        </p:spPr>
        <p:txBody>
          <a:bodyPr>
            <a:normAutofit fontScale="77500" lnSpcReduction="20000"/>
          </a:bodyPr>
          <a:lstStyle/>
          <a:p>
            <a:r>
              <a:rPr lang="nl-BE" dirty="0"/>
              <a:t>Over </a:t>
            </a:r>
            <a:r>
              <a:rPr lang="nl-BE" dirty="0" err="1"/>
              <a:t>Sarai</a:t>
            </a:r>
            <a:r>
              <a:rPr lang="nl-BE" dirty="0"/>
              <a:t> (Gen 12) Als de Egyptenaren je </a:t>
            </a:r>
            <a:r>
              <a:rPr lang="nl-BE" b="1" dirty="0"/>
              <a:t>zien</a:t>
            </a:r>
            <a:r>
              <a:rPr lang="nl-BE" dirty="0"/>
              <a:t>, en denken dat je mijn vrouw bent, zullen ze mij vermoorden en jou in leven laten. … de vrouw </a:t>
            </a:r>
            <a:r>
              <a:rPr lang="nl-BE" b="1" dirty="0"/>
              <a:t>werd genomen </a:t>
            </a:r>
            <a:r>
              <a:rPr lang="nl-BE" dirty="0"/>
              <a:t>naar zijn paleis ... ik heb haar </a:t>
            </a:r>
            <a:r>
              <a:rPr lang="nl-BE" b="1" dirty="0"/>
              <a:t>genomen</a:t>
            </a:r>
            <a:r>
              <a:rPr lang="nl-BE" dirty="0"/>
              <a:t> tot vrouw</a:t>
            </a:r>
          </a:p>
          <a:p>
            <a:endParaRPr lang="nl-BE" dirty="0"/>
          </a:p>
          <a:p>
            <a:r>
              <a:rPr lang="nl-BE" dirty="0"/>
              <a:t>Over Sara (Gen 20) hij </a:t>
            </a:r>
            <a:r>
              <a:rPr lang="nl-BE" b="1" dirty="0"/>
              <a:t>nam</a:t>
            </a:r>
            <a:r>
              <a:rPr lang="nl-BE" dirty="0"/>
              <a:t> Sara… ‘Ik geef uw broer nu duizend zilverstukken; dan weet heel uw omgeving dat u onschuldig bent en blijft uw eer volkomen ongerept.’ </a:t>
            </a:r>
          </a:p>
          <a:p>
            <a:endParaRPr lang="nl-BE" dirty="0"/>
          </a:p>
          <a:p>
            <a:r>
              <a:rPr lang="nl-BE" dirty="0"/>
              <a:t>Over Rebecca (Gen 26) mooi om te </a:t>
            </a:r>
            <a:r>
              <a:rPr lang="nl-BE" b="1" dirty="0"/>
              <a:t>zien</a:t>
            </a:r>
            <a:r>
              <a:rPr lang="nl-BE" dirty="0"/>
              <a:t>… Toen zei </a:t>
            </a:r>
            <a:r>
              <a:rPr lang="nl-BE" dirty="0" err="1"/>
              <a:t>Abimelek</a:t>
            </a:r>
            <a:r>
              <a:rPr lang="nl-BE" dirty="0"/>
              <a:t>: ‘Hoe hebt u ons dat kunnen aandoen? Iemand van het volk had gemakkelijk met uw vrouw </a:t>
            </a:r>
            <a:r>
              <a:rPr lang="nl-BE" b="1" dirty="0"/>
              <a:t>kunnen liggen</a:t>
            </a:r>
          </a:p>
          <a:p>
            <a:endParaRPr lang="nl-BE" b="1" dirty="0"/>
          </a:p>
          <a:p>
            <a:endParaRPr lang="nl-BE" b="1" dirty="0"/>
          </a:p>
          <a:p>
            <a:pPr>
              <a:buFont typeface="Symbol" panose="05050102010706020507" pitchFamily="18" charset="2"/>
              <a:buChar char="Þ"/>
            </a:pPr>
            <a:r>
              <a:rPr lang="nl-BE" dirty="0"/>
              <a:t>bedreigde </a:t>
            </a:r>
            <a:r>
              <a:rPr lang="nl-BE" dirty="0" err="1"/>
              <a:t>aartsmoeder</a:t>
            </a:r>
            <a:r>
              <a:rPr lang="nl-BE" dirty="0"/>
              <a:t> (en bedreigde belofte)</a:t>
            </a:r>
          </a:p>
          <a:p>
            <a:pPr>
              <a:buFont typeface="Symbol" panose="05050102010706020507" pitchFamily="18" charset="2"/>
              <a:buChar char="Þ"/>
            </a:pPr>
            <a:r>
              <a:rPr lang="nl-BE" dirty="0"/>
              <a:t>“vanzelfsprekend” risico om vermoord/genomen te worden cf. David en </a:t>
            </a:r>
            <a:r>
              <a:rPr lang="nl-BE" dirty="0" err="1"/>
              <a:t>Batseba</a:t>
            </a:r>
            <a:endParaRPr lang="nl-BE" dirty="0"/>
          </a:p>
        </p:txBody>
      </p:sp>
      <p:sp>
        <p:nvSpPr>
          <p:cNvPr id="2" name="Titel 1"/>
          <p:cNvSpPr>
            <a:spLocks noGrp="1"/>
          </p:cNvSpPr>
          <p:nvPr>
            <p:ph type="title"/>
          </p:nvPr>
        </p:nvSpPr>
        <p:spPr/>
        <p:txBody>
          <a:bodyPr/>
          <a:lstStyle/>
          <a:p>
            <a:r>
              <a:rPr lang="nl-BE" dirty="0"/>
              <a:t>Gezien en genomen: Dina als “</a:t>
            </a:r>
            <a:r>
              <a:rPr lang="nl-BE" dirty="0" err="1"/>
              <a:t>aartsdochter</a:t>
            </a:r>
            <a:r>
              <a:rPr lang="nl-BE" dirty="0"/>
              <a:t>”</a:t>
            </a:r>
          </a:p>
        </p:txBody>
      </p:sp>
      <p:sp>
        <p:nvSpPr>
          <p:cNvPr id="7" name="Tijdelijke aanduiding voor dianummer 6"/>
          <p:cNvSpPr>
            <a:spLocks noGrp="1"/>
          </p:cNvSpPr>
          <p:nvPr>
            <p:ph type="sldNum" sz="quarter" idx="11"/>
          </p:nvPr>
        </p:nvSpPr>
        <p:spPr/>
        <p:txBody>
          <a:bodyPr/>
          <a:lstStyle/>
          <a:p>
            <a:fld id="{3B80295F-48CD-49FC-897A-CCEC919B8070}" type="slidenum">
              <a:rPr lang="nl-BE" smtClean="0"/>
              <a:pPr/>
              <a:t>8</a:t>
            </a:fld>
            <a:endParaRPr lang="nl-BE" dirty="0"/>
          </a:p>
        </p:txBody>
      </p:sp>
      <p:sp>
        <p:nvSpPr>
          <p:cNvPr id="8" name="Tijdelijke aanduiding voor voettekst 7"/>
          <p:cNvSpPr>
            <a:spLocks noGrp="1"/>
          </p:cNvSpPr>
          <p:nvPr>
            <p:ph type="ftr" sz="quarter" idx="12"/>
          </p:nvPr>
        </p:nvSpPr>
        <p:spPr/>
        <p:txBody>
          <a:bodyPr/>
          <a:lstStyle/>
          <a:p>
            <a:r>
              <a:rPr lang="nl-BE"/>
              <a:t>Vliebergh 23/8/2016 ine.vandeneynde@thomasmore.be</a:t>
            </a:r>
            <a:endParaRPr lang="nl-BE" dirty="0"/>
          </a:p>
        </p:txBody>
      </p:sp>
    </p:spTree>
    <p:extLst>
      <p:ext uri="{BB962C8B-B14F-4D97-AF65-F5344CB8AC3E}">
        <p14:creationId xmlns:p14="http://schemas.microsoft.com/office/powerpoint/2010/main" val="227268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7" end="7"/>
                                            </p:txEl>
                                          </p:spTgt>
                                        </p:tgtEl>
                                        <p:attrNameLst>
                                          <p:attrName>style.visibility</p:attrName>
                                        </p:attrNameLst>
                                      </p:cBhvr>
                                      <p:to>
                                        <p:strVal val="visible"/>
                                      </p:to>
                                    </p:set>
                                    <p:animEffect transition="in" filter="fade">
                                      <p:cBhvr>
                                        <p:cTn id="7" dur="1000"/>
                                        <p:tgtEl>
                                          <p:spTgt spid="9">
                                            <p:txEl>
                                              <p:pRg st="7" end="7"/>
                                            </p:txEl>
                                          </p:spTgt>
                                        </p:tgtEl>
                                      </p:cBhvr>
                                    </p:animEffect>
                                    <p:anim calcmode="lin" valueType="num">
                                      <p:cBhvr>
                                        <p:cTn id="8"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7" end="7"/>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
                                            <p:txEl>
                                              <p:pRg st="8" end="8"/>
                                            </p:txEl>
                                          </p:spTgt>
                                        </p:tgtEl>
                                        <p:attrNameLst>
                                          <p:attrName>style.visibility</p:attrName>
                                        </p:attrNameLst>
                                      </p:cBhvr>
                                      <p:to>
                                        <p:strVal val="visible"/>
                                      </p:to>
                                    </p:set>
                                    <p:animEffect transition="in" filter="fade">
                                      <p:cBhvr>
                                        <p:cTn id="12" dur="1000"/>
                                        <p:tgtEl>
                                          <p:spTgt spid="9">
                                            <p:txEl>
                                              <p:pRg st="8" end="8"/>
                                            </p:txEl>
                                          </p:spTgt>
                                        </p:tgtEl>
                                      </p:cBhvr>
                                    </p:animEffect>
                                    <p:anim calcmode="lin" valueType="num">
                                      <p:cBhvr>
                                        <p:cTn id="13"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ndertitel 6"/>
          <p:cNvSpPr>
            <a:spLocks noGrp="1"/>
          </p:cNvSpPr>
          <p:nvPr>
            <p:ph type="subTitle" idx="1"/>
          </p:nvPr>
        </p:nvSpPr>
        <p:spPr/>
        <p:txBody>
          <a:bodyPr/>
          <a:lstStyle/>
          <a:p>
            <a:r>
              <a:rPr lang="nl-BE" dirty="0"/>
              <a:t>Analyse-instrument voor identiteit en positie</a:t>
            </a:r>
          </a:p>
        </p:txBody>
      </p:sp>
      <p:sp>
        <p:nvSpPr>
          <p:cNvPr id="6" name="Titel 5"/>
          <p:cNvSpPr>
            <a:spLocks noGrp="1"/>
          </p:cNvSpPr>
          <p:nvPr>
            <p:ph type="title"/>
          </p:nvPr>
        </p:nvSpPr>
        <p:spPr/>
        <p:txBody>
          <a:bodyPr/>
          <a:lstStyle/>
          <a:p>
            <a:r>
              <a:rPr lang="nl-BE" dirty="0"/>
              <a:t>Het </a:t>
            </a:r>
            <a:r>
              <a:rPr lang="nl-BE" dirty="0" err="1"/>
              <a:t>kruispuntdenken</a:t>
            </a:r>
            <a:endParaRPr lang="nl-BE" dirty="0"/>
          </a:p>
        </p:txBody>
      </p:sp>
      <p:sp>
        <p:nvSpPr>
          <p:cNvPr id="5" name="Tijdelijke aanduiding voor voettekst 4"/>
          <p:cNvSpPr>
            <a:spLocks noGrp="1"/>
          </p:cNvSpPr>
          <p:nvPr>
            <p:ph type="ftr" sz="quarter" idx="12"/>
          </p:nvPr>
        </p:nvSpPr>
        <p:spPr/>
        <p:txBody>
          <a:bodyPr/>
          <a:lstStyle/>
          <a:p>
            <a:r>
              <a:rPr lang="nl-BE"/>
              <a:t>Vliebergh 23/8/2016 ine.vandeneynde@thomasmore.be</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9</a:t>
            </a:fld>
            <a:endParaRPr lang="nl-BE" dirty="0"/>
          </a:p>
        </p:txBody>
      </p:sp>
    </p:spTree>
    <p:extLst>
      <p:ext uri="{BB962C8B-B14F-4D97-AF65-F5344CB8AC3E}">
        <p14:creationId xmlns:p14="http://schemas.microsoft.com/office/powerpoint/2010/main" val="1325266411"/>
      </p:ext>
    </p:extLst>
  </p:cSld>
  <p:clrMapOvr>
    <a:masterClrMapping/>
  </p:clrMapOvr>
</p:sld>
</file>

<file path=ppt/theme/theme1.xml><?xml version="1.0" encoding="utf-8"?>
<a:theme xmlns:a="http://schemas.openxmlformats.org/drawingml/2006/main" name="TM_presentatie_eng">
  <a:themeElements>
    <a:clrScheme name="Lessius">
      <a:dk1>
        <a:srgbClr val="003C72"/>
      </a:dk1>
      <a:lt1>
        <a:srgbClr val="FFFFFF"/>
      </a:lt1>
      <a:dk2>
        <a:srgbClr val="003C72"/>
      </a:dk2>
      <a:lt2>
        <a:srgbClr val="FFFFFF"/>
      </a:lt2>
      <a:accent1>
        <a:srgbClr val="00A9E5"/>
      </a:accent1>
      <a:accent2>
        <a:srgbClr val="67CBEF"/>
      </a:accent2>
      <a:accent3>
        <a:srgbClr val="CCEEFA"/>
      </a:accent3>
      <a:accent4>
        <a:srgbClr val="406D96"/>
      </a:accent4>
      <a:accent5>
        <a:srgbClr val="7F9DB9"/>
      </a:accent5>
      <a:accent6>
        <a:srgbClr val="BECEDD"/>
      </a:accent6>
      <a:hlink>
        <a:srgbClr val="118EFF"/>
      </a:hlink>
      <a:folHlink>
        <a:srgbClr val="7030A0"/>
      </a:folHlink>
    </a:clrScheme>
    <a:fontScheme name="Lessiu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e3" id="{9CB3A6B9-308A-4C67-96F8-E175B48BF8AA}" vid="{9148CE3F-F289-460A-9648-0ABA24553C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TMsjabloon</Template>
  <TotalTime>527</TotalTime>
  <Words>1862</Words>
  <Application>Microsoft Office PowerPoint</Application>
  <PresentationFormat>Breedbeeld</PresentationFormat>
  <Paragraphs>357</Paragraphs>
  <Slides>42</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42</vt:i4>
      </vt:variant>
    </vt:vector>
  </HeadingPairs>
  <TitlesOfParts>
    <vt:vector size="49" baseType="lpstr">
      <vt:lpstr>Arial</vt:lpstr>
      <vt:lpstr>Calibri</vt:lpstr>
      <vt:lpstr>Symbol</vt:lpstr>
      <vt:lpstr>Trebuchet MS</vt:lpstr>
      <vt:lpstr>Verdana</vt:lpstr>
      <vt:lpstr>Wingdings</vt:lpstr>
      <vt:lpstr>TM_presentatie_eng</vt:lpstr>
      <vt:lpstr>Dina en Tamar,  twee markante vrouwen</vt:lpstr>
      <vt:lpstr>PowerPoint-presentatie</vt:lpstr>
      <vt:lpstr>Markante vrouwen</vt:lpstr>
      <vt:lpstr>PowerPoint-presentatie</vt:lpstr>
      <vt:lpstr>De verkrachting van Dina (Gen 34)</vt:lpstr>
      <vt:lpstr>Jakob te Betel (Gen 28)</vt:lpstr>
      <vt:lpstr>Als bekend uit genesis voorondersteld:</vt:lpstr>
      <vt:lpstr>Gezien en genomen: Dina als “aartsdochter”</vt:lpstr>
      <vt:lpstr>Het kruispuntdenken</vt:lpstr>
      <vt:lpstr>Kruispunt</vt:lpstr>
      <vt:lpstr>Positie van lezers</vt:lpstr>
      <vt:lpstr>Positie Dina</vt:lpstr>
      <vt:lpstr>machtsverhoudingen</vt:lpstr>
      <vt:lpstr>Dina: van subject naar object</vt:lpstr>
      <vt:lpstr>Positie van Sichem:  diepe begeerte of ontluikende liefde?</vt:lpstr>
      <vt:lpstr>Een huwelijksaanzoek</vt:lpstr>
      <vt:lpstr>Maleisië</vt:lpstr>
      <vt:lpstr>Marokko</vt:lpstr>
      <vt:lpstr>India</vt:lpstr>
      <vt:lpstr>EN IN HET OUDE ISRAël/kanaän?</vt:lpstr>
      <vt:lpstr>EN IN HET OUDE ISRAël?</vt:lpstr>
      <vt:lpstr>huwelijksaanzoek</vt:lpstr>
      <vt:lpstr>LIST OP LIST</vt:lpstr>
      <vt:lpstr>Wederzijds listig</vt:lpstr>
      <vt:lpstr>Wederzijds listig</vt:lpstr>
      <vt:lpstr>Geweld op Geweld</vt:lpstr>
      <vt:lpstr>Dina</vt:lpstr>
      <vt:lpstr>Dina</vt:lpstr>
      <vt:lpstr>Schanddaad in Israël</vt:lpstr>
      <vt:lpstr>PowerPoint-presentatie</vt:lpstr>
      <vt:lpstr>Tamar en het zwagerhuwelijk</vt:lpstr>
      <vt:lpstr>PowerPoint-presentatie</vt:lpstr>
      <vt:lpstr>Tamar</vt:lpstr>
      <vt:lpstr>hoer</vt:lpstr>
      <vt:lpstr>LIST</vt:lpstr>
      <vt:lpstr>PowerPoint-presentatie</vt:lpstr>
      <vt:lpstr>Bedrog en macht</vt:lpstr>
      <vt:lpstr>Bedrieger bedrogen motief</vt:lpstr>
      <vt:lpstr>Van “hoer” tot “rechtvaardigere”</vt:lpstr>
      <vt:lpstr>Mag hij haar als hoer behandelen?</vt:lpstr>
      <vt:lpstr>besluit</vt:lpstr>
      <vt:lpstr>Genesis</vt:lpstr>
    </vt:vector>
  </TitlesOfParts>
  <Company>Thomas More Mechelen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Dina en Tamar,  twee markante vrouwen uit Genesis</dc:title>
  <dc:creator>Ine Van Den Eynde</dc:creator>
  <cp:lastModifiedBy>Ine Van Den Eynde</cp:lastModifiedBy>
  <cp:revision>44</cp:revision>
  <dcterms:created xsi:type="dcterms:W3CDTF">2016-08-15T12:43:57Z</dcterms:created>
  <dcterms:modified xsi:type="dcterms:W3CDTF">2016-08-23T07:02:05Z</dcterms:modified>
</cp:coreProperties>
</file>