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/>
    <p:restoredTop sz="94654"/>
  </p:normalViewPr>
  <p:slideViewPr>
    <p:cSldViewPr snapToGrid="0" snapToObjects="1">
      <p:cViewPr varScale="1">
        <p:scale>
          <a:sx n="97" d="100"/>
          <a:sy n="97" d="100"/>
        </p:scale>
        <p:origin x="2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141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9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977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27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30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275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936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7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44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94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0641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0E3D9-445E-E646-987C-CD880BF05607}" type="datetimeFigureOut">
              <a:rPr lang="nl-NL" smtClean="0"/>
              <a:t>24-08-16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11D8-064C-884E-A738-D03F3A16EF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39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vertelkunst van de Abrahamcyclus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Genesis 11,27–25,11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849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Abraham, vader van geloof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Abraham stelt zijn vertrouwen onvoorwaardelijk op God, zelfs in tegenslagen </a:t>
            </a:r>
            <a:r>
              <a:rPr lang="nl-NL" smtClean="0"/>
              <a:t>en ontgoochelingen.</a:t>
            </a:r>
            <a:endParaRPr lang="nl-NL" dirty="0" smtClean="0"/>
          </a:p>
          <a:p>
            <a:r>
              <a:rPr lang="nl-NL" dirty="0" smtClean="0"/>
              <a:t>Niet iedereen is tot dit geloof bereid of bestemd.</a:t>
            </a:r>
          </a:p>
          <a:p>
            <a:r>
              <a:rPr lang="nl-NL" dirty="0" smtClean="0"/>
              <a:t>Abraham als inspirerende figuur.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8390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Situering van de Abrahamcyclus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de Bijbelse </a:t>
            </a:r>
            <a:r>
              <a:rPr lang="nl-NL" dirty="0" err="1" smtClean="0"/>
              <a:t>oergeschiedenis</a:t>
            </a:r>
            <a:r>
              <a:rPr lang="nl-NL" dirty="0" smtClean="0"/>
              <a:t>.</a:t>
            </a:r>
            <a:endParaRPr lang="nl-NL" dirty="0" smtClean="0"/>
          </a:p>
          <a:p>
            <a:pPr lvl="1"/>
            <a:r>
              <a:rPr lang="nl-NL" dirty="0" smtClean="0"/>
              <a:t>De </a:t>
            </a:r>
            <a:r>
              <a:rPr lang="nl-NL" dirty="0" err="1" smtClean="0"/>
              <a:t>toledot</a:t>
            </a:r>
            <a:r>
              <a:rPr lang="nl-NL" dirty="0" smtClean="0"/>
              <a:t> van </a:t>
            </a:r>
            <a:r>
              <a:rPr lang="nl-NL" dirty="0" smtClean="0"/>
              <a:t>Sem.</a:t>
            </a:r>
            <a:endParaRPr lang="nl-NL" dirty="0" smtClean="0"/>
          </a:p>
          <a:p>
            <a:r>
              <a:rPr lang="nl-NL" dirty="0" err="1" smtClean="0"/>
              <a:t>Toledot</a:t>
            </a:r>
            <a:r>
              <a:rPr lang="nl-NL" dirty="0" smtClean="0"/>
              <a:t> van </a:t>
            </a:r>
            <a:r>
              <a:rPr lang="nl-NL" dirty="0" err="1" smtClean="0"/>
              <a:t>Terach</a:t>
            </a:r>
            <a:r>
              <a:rPr lang="nl-NL" dirty="0" smtClean="0"/>
              <a:t> (11,27-32), de vader van </a:t>
            </a:r>
            <a:r>
              <a:rPr lang="nl-NL" dirty="0" smtClean="0"/>
              <a:t>Abraham.</a:t>
            </a:r>
            <a:endParaRPr lang="nl-NL" dirty="0" smtClean="0"/>
          </a:p>
          <a:p>
            <a:pPr lvl="1"/>
            <a:r>
              <a:rPr lang="nl-NL" dirty="0" smtClean="0"/>
              <a:t>Neemt Gods zegen een einde?</a:t>
            </a:r>
          </a:p>
          <a:p>
            <a:pPr lvl="1"/>
            <a:r>
              <a:rPr lang="nl-NL" dirty="0" smtClean="0"/>
              <a:t>Situering van de roeping van Abraham (12,1-9): sluit aan bij wat in zijn familie al begonnen is.</a:t>
            </a:r>
          </a:p>
          <a:p>
            <a:r>
              <a:rPr lang="nl-NL" dirty="0" smtClean="0"/>
              <a:t>Belang van de eindredactie van Genesis in het herschrijven van en de theologische interpretatie van bronnenmateriaal over Abraham. 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0153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Gods opdracht - </a:t>
            </a:r>
            <a:r>
              <a:rPr lang="nl-NL" dirty="0" err="1" smtClean="0"/>
              <a:t>Gn</a:t>
            </a:r>
            <a:r>
              <a:rPr lang="nl-NL" dirty="0" smtClean="0"/>
              <a:t> 12,1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Lech </a:t>
            </a:r>
            <a:r>
              <a:rPr lang="nl-NL" dirty="0" err="1" smtClean="0"/>
              <a:t>lecha</a:t>
            </a:r>
            <a:r>
              <a:rPr lang="nl-NL" dirty="0" smtClean="0"/>
              <a:t>: ga, jij.</a:t>
            </a:r>
          </a:p>
          <a:p>
            <a:r>
              <a:rPr lang="nl-NL" dirty="0" smtClean="0"/>
              <a:t>Nieuw element in Gods opdracht: Abraham moet zijn familie verlaten.</a:t>
            </a:r>
          </a:p>
          <a:p>
            <a:r>
              <a:rPr lang="nl-NL" dirty="0" smtClean="0"/>
              <a:t>Weggaan zonder duidelijke </a:t>
            </a:r>
            <a:r>
              <a:rPr lang="nl-NL" dirty="0" smtClean="0"/>
              <a:t>bestemming.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90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Gods belofte – </a:t>
            </a:r>
            <a:r>
              <a:rPr lang="nl-NL" dirty="0" err="1" smtClean="0"/>
              <a:t>Gn</a:t>
            </a:r>
            <a:r>
              <a:rPr lang="nl-NL" dirty="0" smtClean="0"/>
              <a:t> 12,2-3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Land, nageslacht, zegen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dirty="0"/>
              <a:t>	Ik zal je tot een groot volk maken,</a:t>
            </a:r>
          </a:p>
          <a:p>
            <a:pPr marL="0" indent="0">
              <a:buNone/>
            </a:pPr>
            <a:r>
              <a:rPr lang="nl-NL" dirty="0"/>
              <a:t>		ik zal je zegenen,</a:t>
            </a:r>
          </a:p>
          <a:p>
            <a:pPr marL="0" indent="0">
              <a:buNone/>
            </a:pPr>
            <a:r>
              <a:rPr lang="nl-NL" dirty="0"/>
              <a:t>			ik zal je naam groot maken,</a:t>
            </a:r>
          </a:p>
          <a:p>
            <a:pPr marL="0" indent="0">
              <a:buNone/>
            </a:pPr>
            <a:r>
              <a:rPr lang="nl-NL" dirty="0"/>
              <a:t>				en wees een zegen,</a:t>
            </a:r>
          </a:p>
          <a:p>
            <a:pPr marL="0" indent="0">
              <a:buNone/>
            </a:pPr>
            <a:r>
              <a:rPr lang="nl-NL" dirty="0"/>
              <a:t>			ik zal zegenen, die jou zegenen,</a:t>
            </a:r>
          </a:p>
          <a:p>
            <a:pPr marL="0" indent="0">
              <a:buNone/>
            </a:pPr>
            <a:r>
              <a:rPr lang="nl-NL" dirty="0"/>
              <a:t>		die jou verwenst, zal ik vervloeken,</a:t>
            </a:r>
          </a:p>
          <a:p>
            <a:pPr marL="0" indent="0">
              <a:buNone/>
            </a:pPr>
            <a:r>
              <a:rPr lang="nl-NL" dirty="0" smtClean="0"/>
              <a:t>	in </a:t>
            </a:r>
            <a:r>
              <a:rPr lang="nl-NL" dirty="0"/>
              <a:t>jou zullen alle generaties van de aardbodem gezegend worden.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9488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Gods belofte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Klemtoon op de zegen</a:t>
            </a:r>
          </a:p>
          <a:p>
            <a:pPr lvl="1"/>
            <a:r>
              <a:rPr lang="nl-NL" dirty="0" smtClean="0"/>
              <a:t>Abraham ontvangt zegen </a:t>
            </a:r>
          </a:p>
          <a:p>
            <a:pPr lvl="1"/>
            <a:r>
              <a:rPr lang="nl-NL" dirty="0" smtClean="0"/>
              <a:t>Abraham moet tot zegen worden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836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Abraham voert Gods opdracht uit - </a:t>
            </a:r>
            <a:r>
              <a:rPr lang="nl-NL" dirty="0" err="1" smtClean="0"/>
              <a:t>Gn</a:t>
            </a:r>
            <a:r>
              <a:rPr lang="nl-NL" dirty="0" smtClean="0"/>
              <a:t> 12,4-9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Abrahams Godsvertrouwen</a:t>
            </a:r>
          </a:p>
          <a:p>
            <a:pPr lvl="1"/>
            <a:r>
              <a:rPr lang="nl-NL" dirty="0" smtClean="0"/>
              <a:t>Hij verlaat zijn land en familie voor een onduidelijke bestemming</a:t>
            </a:r>
          </a:p>
          <a:p>
            <a:pPr lvl="1"/>
            <a:r>
              <a:rPr lang="nl-NL" dirty="0" smtClean="0"/>
              <a:t>Besnijdenis in </a:t>
            </a:r>
            <a:r>
              <a:rPr lang="nl-NL" dirty="0" err="1" smtClean="0"/>
              <a:t>Gn</a:t>
            </a:r>
            <a:r>
              <a:rPr lang="nl-NL" dirty="0" smtClean="0"/>
              <a:t> 17: nageslacht?</a:t>
            </a:r>
          </a:p>
          <a:p>
            <a:r>
              <a:rPr lang="nl-NL" dirty="0" smtClean="0"/>
              <a:t>Beeld van </a:t>
            </a:r>
            <a:r>
              <a:rPr lang="nl-NL" dirty="0" err="1" smtClean="0"/>
              <a:t>Isra</a:t>
            </a:r>
            <a:r>
              <a:rPr lang="nl-BE" dirty="0" smtClean="0"/>
              <a:t>ël dat naar het Beloofde Land trekt</a:t>
            </a:r>
          </a:p>
          <a:p>
            <a:r>
              <a:rPr lang="nl-BE" dirty="0" smtClean="0"/>
              <a:t>Sichem herinnert aan Joz 24</a:t>
            </a:r>
          </a:p>
          <a:p>
            <a:r>
              <a:rPr lang="nl-BE" dirty="0" smtClean="0"/>
              <a:t>De eik More</a:t>
            </a:r>
          </a:p>
          <a:p>
            <a:r>
              <a:rPr lang="nl-BE" dirty="0" smtClean="0"/>
              <a:t>Het land is bewoond: ‘De Kanaänieten waren toen in het land’.</a:t>
            </a:r>
          </a:p>
          <a:p>
            <a:r>
              <a:rPr lang="nl-BE" dirty="0" smtClean="0"/>
              <a:t>Abraham verkent het land in al zijn uithoeken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99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Abraham als prototype voor </a:t>
            </a:r>
            <a:r>
              <a:rPr lang="nl-NL" dirty="0" err="1" smtClean="0"/>
              <a:t>Isra</a:t>
            </a:r>
            <a:r>
              <a:rPr lang="nl-BE" dirty="0" smtClean="0"/>
              <a:t>ël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Nergens echt thuis en leven met verdrukking</a:t>
            </a:r>
          </a:p>
          <a:p>
            <a:pPr lvl="1"/>
            <a:r>
              <a:rPr lang="nl-NL" dirty="0" smtClean="0"/>
              <a:t>Een rondtrekkend bestaan</a:t>
            </a:r>
          </a:p>
          <a:p>
            <a:pPr lvl="1"/>
            <a:r>
              <a:rPr lang="nl-NL" dirty="0" smtClean="0"/>
              <a:t>Verdrukking in Egypte – 12,10-20</a:t>
            </a:r>
          </a:p>
          <a:p>
            <a:pPr lvl="1"/>
            <a:r>
              <a:rPr lang="nl-NL" dirty="0" smtClean="0"/>
              <a:t>Als vreemdeling bij de </a:t>
            </a:r>
            <a:r>
              <a:rPr lang="nl-NL" dirty="0" err="1"/>
              <a:t>F</a:t>
            </a:r>
            <a:r>
              <a:rPr lang="nl-NL" dirty="0" err="1" smtClean="0"/>
              <a:t>ilistijnse</a:t>
            </a:r>
            <a:r>
              <a:rPr lang="nl-NL" dirty="0" smtClean="0"/>
              <a:t> koning </a:t>
            </a:r>
            <a:r>
              <a:rPr lang="nl-NL" dirty="0" err="1" smtClean="0"/>
              <a:t>Abimelek</a:t>
            </a:r>
            <a:r>
              <a:rPr lang="nl-NL" dirty="0" smtClean="0"/>
              <a:t> - 20</a:t>
            </a:r>
          </a:p>
          <a:p>
            <a:r>
              <a:rPr lang="nl-NL" dirty="0" smtClean="0"/>
              <a:t>Belofte en verbond</a:t>
            </a:r>
          </a:p>
          <a:p>
            <a:pPr lvl="1"/>
            <a:r>
              <a:rPr lang="nl-NL" dirty="0" smtClean="0"/>
              <a:t>Land en nageslacht? Verbond in </a:t>
            </a:r>
            <a:r>
              <a:rPr lang="nl-NL" dirty="0" err="1" smtClean="0"/>
              <a:t>Gn</a:t>
            </a:r>
            <a:r>
              <a:rPr lang="nl-NL" dirty="0" smtClean="0"/>
              <a:t> 15</a:t>
            </a:r>
          </a:p>
          <a:p>
            <a:pPr lvl="1"/>
            <a:r>
              <a:rPr lang="nl-NL" dirty="0" smtClean="0"/>
              <a:t>Abraham ziet de toekomst van zijn volk</a:t>
            </a:r>
          </a:p>
          <a:p>
            <a:pPr lvl="1"/>
            <a:r>
              <a:rPr lang="nl-NL" dirty="0" smtClean="0"/>
              <a:t>Verbond en besnijdenis in </a:t>
            </a:r>
            <a:r>
              <a:rPr lang="nl-NL" dirty="0" err="1" smtClean="0"/>
              <a:t>Gn</a:t>
            </a:r>
            <a:r>
              <a:rPr lang="nl-NL" dirty="0" smtClean="0"/>
              <a:t> 17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227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Wordt de belofte werkelijkheid?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Land</a:t>
            </a:r>
          </a:p>
          <a:p>
            <a:pPr lvl="1"/>
            <a:r>
              <a:rPr lang="nl-NL" dirty="0" smtClean="0"/>
              <a:t>Abraham blijft vreemdeling.</a:t>
            </a:r>
          </a:p>
          <a:p>
            <a:pPr lvl="1"/>
            <a:r>
              <a:rPr lang="nl-NL" dirty="0" smtClean="0"/>
              <a:t>Hij kan slechts kleine stukken land verwerven: </a:t>
            </a:r>
            <a:r>
              <a:rPr lang="nl-NL" dirty="0" err="1" smtClean="0"/>
              <a:t>Gn</a:t>
            </a:r>
            <a:r>
              <a:rPr lang="nl-NL" dirty="0" smtClean="0"/>
              <a:t> 21,22-34; </a:t>
            </a:r>
            <a:r>
              <a:rPr lang="nl-NL" dirty="0" err="1" smtClean="0"/>
              <a:t>Gn</a:t>
            </a:r>
            <a:r>
              <a:rPr lang="nl-NL" dirty="0" smtClean="0"/>
              <a:t> 23.</a:t>
            </a:r>
          </a:p>
          <a:p>
            <a:r>
              <a:rPr lang="nl-NL" dirty="0" smtClean="0"/>
              <a:t>Zegen</a:t>
            </a:r>
          </a:p>
          <a:p>
            <a:pPr lvl="1"/>
            <a:r>
              <a:rPr lang="nl-NL" dirty="0" smtClean="0"/>
              <a:t>Is er zegen als er geen land en nageslacht is?</a:t>
            </a:r>
          </a:p>
          <a:p>
            <a:pPr lvl="1"/>
            <a:r>
              <a:rPr lang="nl-NL" dirty="0" smtClean="0"/>
              <a:t>Toch wordt Abraham zelf tot zegen: </a:t>
            </a:r>
            <a:r>
              <a:rPr lang="nl-NL" dirty="0" err="1" smtClean="0"/>
              <a:t>Gn</a:t>
            </a:r>
            <a:r>
              <a:rPr lang="nl-NL" dirty="0" smtClean="0"/>
              <a:t> 14; </a:t>
            </a:r>
            <a:r>
              <a:rPr lang="nl-NL" dirty="0" err="1" smtClean="0"/>
              <a:t>Gn</a:t>
            </a:r>
            <a:r>
              <a:rPr lang="nl-NL" dirty="0" smtClean="0"/>
              <a:t> 18</a:t>
            </a:r>
          </a:p>
          <a:p>
            <a:r>
              <a:rPr lang="nl-NL" dirty="0" smtClean="0"/>
              <a:t>Nageslacht</a:t>
            </a:r>
          </a:p>
          <a:p>
            <a:pPr lvl="1"/>
            <a:r>
              <a:rPr lang="nl-NL" dirty="0" smtClean="0"/>
              <a:t>Onvruchtbaarheid van Sara</a:t>
            </a:r>
          </a:p>
          <a:p>
            <a:pPr lvl="1"/>
            <a:r>
              <a:rPr lang="nl-NL" dirty="0" smtClean="0"/>
              <a:t>Een zoon, </a:t>
            </a:r>
            <a:r>
              <a:rPr lang="nl-NL" dirty="0" err="1" smtClean="0"/>
              <a:t>Isma</a:t>
            </a:r>
            <a:r>
              <a:rPr lang="nl-BE" dirty="0" smtClean="0"/>
              <a:t>ël, uit Sara’s slavin Hagar (Gn 16) wordt ook drager van belofte</a:t>
            </a:r>
          </a:p>
          <a:p>
            <a:pPr lvl="1"/>
            <a:r>
              <a:rPr lang="nl-BE" dirty="0" smtClean="0"/>
              <a:t>Toch een zoon uit Sara zelf: Isaak – Gn 21,1-7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3515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binding van Isaak: ultiem teken van Godsvertrouwen – </a:t>
            </a:r>
            <a:r>
              <a:rPr lang="nl-NL" dirty="0" err="1" smtClean="0"/>
              <a:t>Gn</a:t>
            </a:r>
            <a:r>
              <a:rPr lang="nl-NL" dirty="0" smtClean="0"/>
              <a:t> 22,1-19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Anticlimax</a:t>
            </a:r>
          </a:p>
          <a:p>
            <a:r>
              <a:rPr lang="nl-NL" dirty="0" smtClean="0"/>
              <a:t>Abraham wordt beproefd/getest.</a:t>
            </a:r>
          </a:p>
          <a:p>
            <a:r>
              <a:rPr lang="nl-NL" dirty="0" smtClean="0"/>
              <a:t>Lech </a:t>
            </a:r>
            <a:r>
              <a:rPr lang="nl-NL" dirty="0" err="1" smtClean="0"/>
              <a:t>lecha</a:t>
            </a:r>
            <a:r>
              <a:rPr lang="nl-NL" dirty="0" smtClean="0"/>
              <a:t>: ga, jij – gelovige blijft in beweging, is nooit gesetteld.</a:t>
            </a:r>
          </a:p>
          <a:p>
            <a:r>
              <a:rPr lang="nl-NL" dirty="0" smtClean="0"/>
              <a:t>Ambigu</a:t>
            </a:r>
            <a:r>
              <a:rPr lang="nl-BE" dirty="0" smtClean="0"/>
              <a:t>ïteit in de opdracht.</a:t>
            </a:r>
          </a:p>
          <a:p>
            <a:r>
              <a:rPr lang="nl-BE" dirty="0" smtClean="0"/>
              <a:t>Abrahams bereidheid om ook deze opdracht te vervullen.</a:t>
            </a:r>
          </a:p>
          <a:p>
            <a:r>
              <a:rPr lang="nl-BE" dirty="0" smtClean="0"/>
              <a:t>Dialoog tussen vader en zoon</a:t>
            </a:r>
          </a:p>
          <a:p>
            <a:r>
              <a:rPr lang="nl-BE" dirty="0" smtClean="0"/>
              <a:t>De binding van Isaak – de ‘aqedah’</a:t>
            </a:r>
          </a:p>
          <a:p>
            <a:r>
              <a:rPr lang="nl-BE" dirty="0" smtClean="0"/>
              <a:t>Abraham moet Isaak loslaten</a:t>
            </a:r>
          </a:p>
          <a:p>
            <a:r>
              <a:rPr lang="nl-BE" dirty="0" smtClean="0"/>
              <a:t>Geen toledot van Abraham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4311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437</Words>
  <Application>Microsoft Macintosh PowerPoint</Application>
  <PresentationFormat>Breedbeeld</PresentationFormat>
  <Paragraphs>71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Office-thema</vt:lpstr>
      <vt:lpstr>De vertelkunst van de Abrahamcyclus</vt:lpstr>
      <vt:lpstr>Situering van de Abrahamcyclus</vt:lpstr>
      <vt:lpstr>Gods opdracht - Gn 12,1</vt:lpstr>
      <vt:lpstr>Gods belofte – Gn 12,2-3</vt:lpstr>
      <vt:lpstr>Gods belofte</vt:lpstr>
      <vt:lpstr>Abraham voert Gods opdracht uit - Gn 12,4-9</vt:lpstr>
      <vt:lpstr>Abraham als prototype voor Israël</vt:lpstr>
      <vt:lpstr>Wordt de belofte werkelijkheid?</vt:lpstr>
      <vt:lpstr>De binding van Isaak: ultiem teken van Godsvertrouwen – Gn 22,1-19</vt:lpstr>
      <vt:lpstr>Abraham, vader van geloof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vertelkunst van de Abrahamcyclus</dc:title>
  <dc:creator>Microsoft Office-gebruiker</dc:creator>
  <cp:lastModifiedBy>Microsoft Office-gebruiker</cp:lastModifiedBy>
  <cp:revision>9</cp:revision>
  <dcterms:created xsi:type="dcterms:W3CDTF">2016-08-22T14:00:38Z</dcterms:created>
  <dcterms:modified xsi:type="dcterms:W3CDTF">2016-08-24T17:42:31Z</dcterms:modified>
</cp:coreProperties>
</file>