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10" r:id="rId2"/>
  </p:sldMasterIdLst>
  <p:notesMasterIdLst>
    <p:notesMasterId r:id="rId15"/>
  </p:notesMasterIdLst>
  <p:handoutMasterIdLst>
    <p:handoutMasterId r:id="rId16"/>
  </p:handoutMasterIdLst>
  <p:sldIdLst>
    <p:sldId id="310" r:id="rId3"/>
    <p:sldId id="256" r:id="rId4"/>
    <p:sldId id="257" r:id="rId5"/>
    <p:sldId id="304" r:id="rId6"/>
    <p:sldId id="305" r:id="rId7"/>
    <p:sldId id="306" r:id="rId8"/>
    <p:sldId id="298" r:id="rId9"/>
    <p:sldId id="307" r:id="rId10"/>
    <p:sldId id="261" r:id="rId11"/>
    <p:sldId id="308" r:id="rId12"/>
    <p:sldId id="309" r:id="rId13"/>
    <p:sldId id="299" r:id="rId14"/>
  </p:sldIdLst>
  <p:sldSz cx="9144000" cy="6858000" type="screen4x3"/>
  <p:notesSz cx="7099300" cy="102346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E8A"/>
    <a:srgbClr val="1D8DB0"/>
    <a:srgbClr val="147694"/>
    <a:srgbClr val="177E9D"/>
    <a:srgbClr val="00407A"/>
    <a:srgbClr val="86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56" autoAdjust="0"/>
  </p:normalViewPr>
  <p:slideViewPr>
    <p:cSldViewPr snapToObjects="1" showGuides="1">
      <p:cViewPr>
        <p:scale>
          <a:sx n="70" d="100"/>
          <a:sy n="70" d="100"/>
        </p:scale>
        <p:origin x="-1320" y="-66"/>
      </p:cViewPr>
      <p:guideLst>
        <p:guide orient="horz" pos="3294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3" d="100"/>
          <a:sy n="73" d="100"/>
        </p:scale>
        <p:origin x="-2028" y="-9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/>
          <a:lstStyle>
            <a:lvl1pPr algn="l">
              <a:defRPr sz="1200"/>
            </a:lvl1pPr>
          </a:lstStyle>
          <a:p>
            <a:r>
              <a:rPr lang="nl-BE" sz="1000" smtClean="0">
                <a:latin typeface="Arial" pitchFamily="34" charset="0"/>
                <a:cs typeface="Arial" pitchFamily="34" charset="0"/>
              </a:rPr>
              <a:t>Didachè 2016: 'Het boek Genesis herlezen' </a:t>
            </a:r>
            <a:endParaRPr lang="nl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/>
          <a:lstStyle>
            <a:lvl1pPr algn="r">
              <a:defRPr sz="1200"/>
            </a:lvl1pPr>
          </a:lstStyle>
          <a:p>
            <a:r>
              <a:rPr lang="nl-BE" sz="1000" smtClean="0">
                <a:latin typeface="Arial" pitchFamily="34" charset="0"/>
                <a:cs typeface="Arial" pitchFamily="34" charset="0"/>
              </a:rPr>
              <a:t>24.08.2016</a:t>
            </a:r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 anchor="b"/>
          <a:lstStyle>
            <a:lvl1pPr algn="l">
              <a:defRPr sz="1200"/>
            </a:lvl1pPr>
          </a:lstStyle>
          <a:p>
            <a:r>
              <a:rPr lang="nl-BE" sz="1000" smtClean="0">
                <a:latin typeface="Arial" pitchFamily="34" charset="0"/>
                <a:cs typeface="Arial" pitchFamily="34" charset="0"/>
              </a:rPr>
              <a:t>Momentopnamen uit de receptie van Genesis 1-11</a:t>
            </a:r>
            <a:endParaRPr lang="nl-BE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 anchor="b"/>
          <a:lstStyle>
            <a:lvl1pPr algn="r">
              <a:defRPr sz="1200"/>
            </a:lvl1pPr>
          </a:lstStyle>
          <a:p>
            <a:fld id="{6A024B3E-C6E9-4CB0-843C-3CD5676655AA}" type="slidenum">
              <a:rPr lang="nl-BE" sz="1000"/>
              <a:pPr/>
              <a:t>‹nr.›</a:t>
            </a:fld>
            <a:endParaRPr lang="nl-BE" sz="1000"/>
          </a:p>
        </p:txBody>
      </p:sp>
    </p:spTree>
    <p:extLst>
      <p:ext uri="{BB962C8B-B14F-4D97-AF65-F5344CB8AC3E}">
        <p14:creationId xmlns:p14="http://schemas.microsoft.com/office/powerpoint/2010/main" val="3973219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BE" smtClean="0"/>
              <a:t>Didachè 2016: 'Het boek Genesis herlezen' 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BE" smtClean="0"/>
              <a:t>24.08.2016</a:t>
            </a:r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6" tIns="47343" rIns="94686" bIns="47343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59000" y="4835250"/>
            <a:ext cx="5962667" cy="4633781"/>
          </a:xfrm>
          <a:prstGeom prst="rect">
            <a:avLst/>
          </a:prstGeom>
        </p:spPr>
        <p:txBody>
          <a:bodyPr vert="horz" lIns="94686" tIns="47343" rIns="94686" bIns="47343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BE" smtClean="0"/>
              <a:t>Momentopnamen uit de receptie van Genesis 1-11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4686" tIns="47343" rIns="94686" bIns="47343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7C257C2-8D60-4760-88CB-024AF3EEC641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47577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1</a:t>
            </a:fld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23.08.2016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Een eerste oriëntatie in het boek Genesis</a:t>
            </a:r>
            <a:endParaRPr lang="nl-BE"/>
          </a:p>
        </p:txBody>
      </p:sp>
      <p:sp>
        <p:nvSpPr>
          <p:cNvPr id="7" name="Tijdelijke aanduiding voor koptekst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BE" smtClean="0"/>
              <a:t>Didachè 2016: 'Het boek Genesis herlezen' 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904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2</a:t>
            </a:fld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24.08.2016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Momentopnamen uit de receptie van Genesis 1-11</a:t>
            </a:r>
            <a:endParaRPr lang="nl-BE"/>
          </a:p>
        </p:txBody>
      </p:sp>
      <p:sp>
        <p:nvSpPr>
          <p:cNvPr id="7" name="Tijdelijke aanduiding voor koptekst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BE" smtClean="0"/>
              <a:t>Didachè 2016: 'Het boek Genesis herlezen' 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904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BE" smtClean="0"/>
              <a:t>Didachè 2016: 'Het boek Genesis herlezen' 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BE" smtClean="0"/>
              <a:t>24.08.2016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 smtClean="0"/>
              <a:t>Momentopnamen uit de receptie van Genesis 1-11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7C257C2-8D60-4760-88CB-024AF3EEC641}" type="slidenum">
              <a:rPr lang="nl-BE" smtClean="0"/>
              <a:pPr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136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648000"/>
            <a:ext cx="9144000" cy="6228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096000" y="2088000"/>
            <a:ext cx="5580000" cy="1800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presentatie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096000" y="4193675"/>
            <a:ext cx="5580000" cy="108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presentatie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1800000"/>
            <a:ext cx="1840048" cy="42944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83600" y="5706000"/>
            <a:ext cx="428400" cy="7200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4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366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0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595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2639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13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97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34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7348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08076"/>
            <a:ext cx="566238" cy="553196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00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0" y="0"/>
            <a:ext cx="9144000" cy="6372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780000" y="2304000"/>
            <a:ext cx="5094000" cy="18002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en typ de titel van de sectie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780000" y="4419108"/>
            <a:ext cx="5094000" cy="1080000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en typ de subtitel van de sectie</a:t>
            </a:r>
            <a:endParaRPr lang="nl-BE" dirty="0"/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0000"/>
            <a:ext cx="3300991" cy="320955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08076"/>
            <a:ext cx="566238" cy="553196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9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5400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35400" y="1350000"/>
            <a:ext cx="4038600" cy="4428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marL="1435100" indent="-2286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803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40000" y="1350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0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540000" y="1991922"/>
            <a:ext cx="4040188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435100" indent="-180000">
              <a:buFont typeface="Arial" pitchFamily="34" charset="0"/>
              <a:buChar char="-"/>
              <a:defRPr sz="1600">
                <a:solidFill>
                  <a:srgbClr val="00407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24000" y="1350000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4000" y="1991922"/>
            <a:ext cx="4039200" cy="37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 marL="1584325" indent="-285750">
              <a:buFont typeface="Arial" pitchFamily="34" charset="0"/>
              <a:buChar char="-"/>
              <a:defRPr lang="nl-BE" sz="1600" kern="1200" dirty="0">
                <a:solidFill>
                  <a:srgbClr val="00407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3782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182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905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3008313" cy="8951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761909" y="540000"/>
            <a:ext cx="5105139" cy="525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 marL="1435100" indent="-228600">
              <a:buFont typeface="Arial" pitchFamily="34" charset="0"/>
              <a:buChar char="-"/>
              <a:tabLst/>
              <a:defRPr sz="1600">
                <a:solidFill>
                  <a:srgbClr val="00407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1435101"/>
            <a:ext cx="3008313" cy="4356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3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00" y="4788000"/>
            <a:ext cx="8334000" cy="540000"/>
          </a:xfrm>
        </p:spPr>
        <p:txBody>
          <a:bodyPr anchor="t" anchorCtr="0">
            <a:noAutofit/>
          </a:bodyPr>
          <a:lstStyle>
            <a:lvl1pPr algn="l">
              <a:defRPr sz="2000" b="1"/>
            </a:lvl1pPr>
          </a:lstStyle>
          <a:p>
            <a:r>
              <a:rPr lang="nl-NL" dirty="0" smtClean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0000" y="540000"/>
            <a:ext cx="8334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40000" y="5445224"/>
            <a:ext cx="8334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40000" y="6048000"/>
            <a:ext cx="936000" cy="288000"/>
          </a:xfrm>
        </p:spPr>
        <p:txBody>
          <a:bodyPr/>
          <a:lstStyle/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566000" y="6048000"/>
            <a:ext cx="1980000" cy="28800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426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1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9" r:id="rId2"/>
    <p:sldLayoutId id="214748369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0"/>
            <a:ext cx="3240000" cy="2668236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9552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DDCD72-59EE-436D-B435-201699A5BB49}" type="datetimeFigureOut">
              <a:rPr lang="nl-BE" smtClean="0"/>
              <a:pPr/>
              <a:t>24/08/2016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66000" y="6048000"/>
            <a:ext cx="1980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6000" y="6048000"/>
            <a:ext cx="936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rgbClr val="00407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5D8031-C8E5-48F8-A3B6-81643B27A3AF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6372000"/>
            <a:ext cx="9144000" cy="486000"/>
          </a:xfrm>
          <a:prstGeom prst="rect">
            <a:avLst/>
          </a:prstGeom>
          <a:gradFill flip="none" rotWithShape="1">
            <a:gsLst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16E8A"/>
              </a:gs>
              <a:gs pos="100000">
                <a:srgbClr val="177E9D"/>
              </a:gs>
              <a:gs pos="100000">
                <a:srgbClr val="116E8A"/>
              </a:gs>
              <a:gs pos="100000">
                <a:schemeClr val="accent1">
                  <a:tint val="44500"/>
                  <a:satMod val="160000"/>
                </a:schemeClr>
              </a:gs>
              <a:gs pos="0">
                <a:srgbClr val="1D8DB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00" y="6048000"/>
            <a:ext cx="151245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rgbClr val="52BDE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000" indent="-360000" algn="l" defTabSz="914400" rtl="0" eaLnBrk="1" latinLnBrk="0" hangingPunct="1">
        <a:spcBef>
          <a:spcPts val="580"/>
        </a:spcBef>
        <a:buSzPct val="110000"/>
        <a:buFont typeface="Arial" pitchFamily="34" charset="0"/>
        <a:buChar char="•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1pPr>
      <a:lvl2pPr marL="720000" indent="-360363" algn="l" defTabSz="914400" rtl="0" eaLnBrk="1" latinLnBrk="0" hangingPunct="1">
        <a:spcBef>
          <a:spcPts val="580"/>
        </a:spcBef>
        <a:buSzPct val="75000"/>
        <a:buFont typeface="Courier New" pitchFamily="49" charset="0"/>
        <a:buChar char="o"/>
        <a:defRPr sz="24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2pPr>
      <a:lvl3pPr marL="9900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3pPr>
      <a:lvl4pPr marL="1168400" indent="-180000" algn="l" defTabSz="914400" rtl="0" eaLnBrk="1" latinLnBrk="0" hangingPunct="1">
        <a:spcBef>
          <a:spcPts val="380"/>
        </a:spcBef>
        <a:buSzPct val="80000"/>
        <a:buFont typeface="Arial" pitchFamily="34" charset="0"/>
        <a:buChar char="•"/>
        <a:defRPr sz="1600" kern="120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4pPr>
      <a:lvl5pPr marL="1338263" indent="-179388" algn="l" defTabSz="914400" rtl="0" eaLnBrk="1" latinLnBrk="0" hangingPunct="1">
        <a:spcBef>
          <a:spcPts val="380"/>
        </a:spcBef>
        <a:buFont typeface="Arial" pitchFamily="34" charset="0"/>
        <a:buChar char="-"/>
        <a:defRPr lang="nl-BE" sz="1600" kern="1200" dirty="0">
          <a:solidFill>
            <a:srgbClr val="00407A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55776" y="2204864"/>
            <a:ext cx="6336704" cy="3240360"/>
          </a:xfrm>
        </p:spPr>
        <p:txBody>
          <a:bodyPr/>
          <a:lstStyle/>
          <a:p>
            <a:pPr algn="ctr"/>
            <a:r>
              <a:rPr lang="nl-BE" sz="4800" b="1" dirty="0" smtClean="0"/>
              <a:t>TERUG NAAR</a:t>
            </a:r>
            <a:br>
              <a:rPr lang="nl-BE" sz="4800" b="1" dirty="0" smtClean="0"/>
            </a:br>
            <a:r>
              <a:rPr lang="nl-BE" sz="4800" b="1" dirty="0" smtClean="0"/>
              <a:t>WAAR HET BEGON</a:t>
            </a:r>
            <a:r>
              <a:rPr lang="nl-BE" sz="3600" b="1" dirty="0" smtClean="0"/>
              <a:t/>
            </a:r>
            <a:br>
              <a:rPr lang="nl-BE" sz="3600" b="1" dirty="0" smtClean="0"/>
            </a:br>
            <a:r>
              <a:rPr lang="nl-BE" sz="1600" b="1" dirty="0" smtClean="0"/>
              <a:t/>
            </a:r>
            <a:br>
              <a:rPr lang="nl-BE" sz="1600" b="1" dirty="0" smtClean="0"/>
            </a:br>
            <a:r>
              <a:rPr lang="nl-BE" sz="4400" dirty="0" smtClean="0"/>
              <a:t>HET BOEK GENESIS HERLEZEN</a:t>
            </a:r>
            <a:endParaRPr lang="nl-BE" sz="4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354" y="404664"/>
            <a:ext cx="700126" cy="68400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8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DE DRONKEN NOACH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4968552"/>
          </a:xfrm>
        </p:spPr>
        <p:txBody>
          <a:bodyPr/>
          <a:lstStyle/>
          <a:p>
            <a:r>
              <a:rPr lang="nl-BE" dirty="0" smtClean="0"/>
              <a:t>Een gespannen verhouding t.o.v. het vloedverhaal</a:t>
            </a:r>
          </a:p>
          <a:p>
            <a:pPr lvl="1"/>
            <a:r>
              <a:rPr lang="nl-BE" sz="2000" dirty="0" err="1" smtClean="0"/>
              <a:t>Noach</a:t>
            </a:r>
            <a:r>
              <a:rPr lang="nl-BE" sz="2000" dirty="0" smtClean="0"/>
              <a:t> als wijnbouwer: een concrete uitwerking van de ‘troost’ die hij volgens </a:t>
            </a:r>
            <a:r>
              <a:rPr lang="nl-BE" sz="2000" dirty="0" err="1" smtClean="0"/>
              <a:t>Gn</a:t>
            </a:r>
            <a:r>
              <a:rPr lang="nl-BE" sz="2000" dirty="0" smtClean="0"/>
              <a:t> 5,29 zou brengen bij het gezwoeg van mensen?</a:t>
            </a:r>
          </a:p>
          <a:p>
            <a:pPr lvl="1"/>
            <a:r>
              <a:rPr lang="nl-BE" sz="2000" dirty="0" smtClean="0"/>
              <a:t>de rechtvaardige </a:t>
            </a:r>
            <a:r>
              <a:rPr lang="nl-BE" sz="2000" dirty="0" err="1" smtClean="0"/>
              <a:t>Noach</a:t>
            </a:r>
            <a:r>
              <a:rPr lang="nl-BE" sz="2000" dirty="0" smtClean="0"/>
              <a:t> die zich bedrinkt…? </a:t>
            </a:r>
          </a:p>
          <a:p>
            <a:pPr lvl="2"/>
            <a:r>
              <a:rPr lang="nl-BE" sz="1800" dirty="0" smtClean="0"/>
              <a:t>aanleiding tot verontschuldigingen van </a:t>
            </a:r>
            <a:r>
              <a:rPr lang="nl-BE" sz="1800" dirty="0" err="1" smtClean="0"/>
              <a:t>Noachs</a:t>
            </a:r>
            <a:r>
              <a:rPr lang="nl-BE" sz="1800" dirty="0" smtClean="0"/>
              <a:t> dronkenschap: hij dronk met mate, of kon de gevolgen van wijn nog niet inschatten</a:t>
            </a:r>
          </a:p>
          <a:p>
            <a:pPr lvl="2"/>
            <a:r>
              <a:rPr lang="nl-BE" sz="1800" dirty="0"/>
              <a:t>a</a:t>
            </a:r>
            <a:r>
              <a:rPr lang="nl-BE" sz="1800" dirty="0" smtClean="0"/>
              <a:t>anleiding tot relativeringen van </a:t>
            </a:r>
            <a:r>
              <a:rPr lang="nl-BE" sz="1800" dirty="0" err="1" smtClean="0"/>
              <a:t>Noachs</a:t>
            </a:r>
            <a:r>
              <a:rPr lang="nl-BE" sz="1800" dirty="0" smtClean="0"/>
              <a:t> rechtvaardigheid: slechts in vergelijking met zijn zondige generatie was hij een rechtschapen man</a:t>
            </a:r>
          </a:p>
          <a:p>
            <a:r>
              <a:rPr lang="nl-BE" dirty="0"/>
              <a:t>Speculaties omtrent de concrete zonde van </a:t>
            </a:r>
            <a:r>
              <a:rPr lang="nl-BE" dirty="0" err="1"/>
              <a:t>Cham</a:t>
            </a:r>
            <a:endParaRPr lang="nl-BE" dirty="0"/>
          </a:p>
          <a:p>
            <a:pPr lvl="1"/>
            <a:r>
              <a:rPr lang="nl-BE" sz="2000" dirty="0"/>
              <a:t>twee mogelijke verklaringen in een discussie tussen twee rabbi’s: </a:t>
            </a:r>
          </a:p>
          <a:p>
            <a:pPr lvl="2"/>
            <a:r>
              <a:rPr lang="nl-BE" sz="1800" dirty="0" err="1"/>
              <a:t>Cham</a:t>
            </a:r>
            <a:r>
              <a:rPr lang="nl-BE" sz="1800" dirty="0"/>
              <a:t> heeft zijn vader ontmand </a:t>
            </a:r>
          </a:p>
          <a:p>
            <a:pPr lvl="2"/>
            <a:r>
              <a:rPr lang="nl-BE" sz="1800" dirty="0" err="1"/>
              <a:t>Cham</a:t>
            </a:r>
            <a:r>
              <a:rPr lang="nl-BE" sz="1800" dirty="0"/>
              <a:t> had betrekkingen met zijn dronken vader (vgl. Lot dochters)</a:t>
            </a:r>
          </a:p>
          <a:p>
            <a:pPr lvl="1"/>
            <a:r>
              <a:rPr lang="nl-BE" sz="2000" dirty="0"/>
              <a:t>moderne theorieën over </a:t>
            </a:r>
            <a:r>
              <a:rPr lang="nl-BE" sz="2000" dirty="0" err="1"/>
              <a:t>Chams</a:t>
            </a:r>
            <a:r>
              <a:rPr lang="nl-BE" sz="2000" dirty="0"/>
              <a:t> seksuele omgang met </a:t>
            </a:r>
            <a:r>
              <a:rPr lang="nl-BE" sz="2000" dirty="0" err="1"/>
              <a:t>Noachs</a:t>
            </a:r>
            <a:r>
              <a:rPr lang="nl-BE" sz="2000" dirty="0"/>
              <a:t> vrouw (vgl. het ontbloten van de ‘schaamte’ in </a:t>
            </a:r>
            <a:r>
              <a:rPr lang="nl-BE" sz="2000" dirty="0" err="1"/>
              <a:t>Lv</a:t>
            </a:r>
            <a:r>
              <a:rPr lang="nl-BE" sz="2000" dirty="0"/>
              <a:t> 18,7-8)</a:t>
            </a:r>
          </a:p>
          <a:p>
            <a:pPr marL="720000" lvl="2" indent="0">
              <a:buNone/>
            </a:pPr>
            <a:endParaRPr lang="nl-BE" sz="1800" dirty="0" smtClean="0"/>
          </a:p>
        </p:txBody>
      </p:sp>
    </p:spTree>
    <p:extLst>
      <p:ext uri="{BB962C8B-B14F-4D97-AF65-F5344CB8AC3E}">
        <p14:creationId xmlns:p14="http://schemas.microsoft.com/office/powerpoint/2010/main" val="195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DE DRONKEN NOACH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4653255"/>
          </a:xfrm>
        </p:spPr>
        <p:txBody>
          <a:bodyPr/>
          <a:lstStyle/>
          <a:p>
            <a:r>
              <a:rPr lang="nl-BE" dirty="0" smtClean="0"/>
              <a:t>De aanstootgevende vervloeking van Kanaän</a:t>
            </a:r>
          </a:p>
          <a:p>
            <a:pPr lvl="1"/>
            <a:r>
              <a:rPr lang="nl-BE" sz="2000" dirty="0"/>
              <a:t>v</a:t>
            </a:r>
            <a:r>
              <a:rPr lang="nl-BE" sz="2000" dirty="0" smtClean="0"/>
              <a:t>erklaringen voor de bestraffing van Kanaän i.p.v. </a:t>
            </a:r>
            <a:r>
              <a:rPr lang="nl-BE" sz="2000" dirty="0" err="1" smtClean="0"/>
              <a:t>Cham</a:t>
            </a:r>
            <a:endParaRPr lang="nl-BE" sz="2000" dirty="0" smtClean="0"/>
          </a:p>
          <a:p>
            <a:pPr lvl="2"/>
            <a:r>
              <a:rPr lang="nl-BE" sz="1800" dirty="0" smtClean="0"/>
              <a:t>de literair-kritische verklaring: twee verschillende tradities omtrent </a:t>
            </a:r>
            <a:r>
              <a:rPr lang="nl-BE" sz="1800" dirty="0" err="1" smtClean="0"/>
              <a:t>Noach</a:t>
            </a:r>
            <a:r>
              <a:rPr lang="nl-BE" sz="1800" dirty="0" smtClean="0"/>
              <a:t> en zijn zonen werden met elkaar verbonden </a:t>
            </a:r>
          </a:p>
          <a:p>
            <a:pPr lvl="2"/>
            <a:r>
              <a:rPr lang="nl-BE" sz="1800" dirty="0" smtClean="0"/>
              <a:t>de rabbijnse verklaring: </a:t>
            </a:r>
            <a:r>
              <a:rPr lang="nl-BE" sz="1800" dirty="0" err="1" smtClean="0"/>
              <a:t>Noach</a:t>
            </a:r>
            <a:r>
              <a:rPr lang="nl-BE" sz="1800" dirty="0" smtClean="0"/>
              <a:t> kan de zegening van zijn zonen door God zelf niet ongedaan maken (vgl. reeds 4Q252)</a:t>
            </a:r>
          </a:p>
          <a:p>
            <a:pPr lvl="2"/>
            <a:r>
              <a:rPr lang="nl-BE" sz="1800" dirty="0" smtClean="0"/>
              <a:t>de historische verklaring: een rechtvaardiging van Israëls vestiging in het beloofde land ten koste van de Kanaänieten</a:t>
            </a:r>
          </a:p>
          <a:p>
            <a:pPr lvl="1"/>
            <a:r>
              <a:rPr lang="nl-BE" sz="2000" dirty="0" smtClean="0"/>
              <a:t>de trieste receptiegeschiedenis van Kanaäns vervloeking</a:t>
            </a:r>
          </a:p>
          <a:p>
            <a:pPr lvl="2"/>
            <a:r>
              <a:rPr lang="nl-BE" sz="1800" dirty="0" smtClean="0"/>
              <a:t>de zwarte huidskleur van </a:t>
            </a:r>
            <a:r>
              <a:rPr lang="nl-BE" sz="1800" dirty="0" err="1" smtClean="0"/>
              <a:t>Cham</a:t>
            </a:r>
            <a:r>
              <a:rPr lang="nl-BE" sz="1800" dirty="0" smtClean="0"/>
              <a:t> als straf in de </a:t>
            </a:r>
            <a:r>
              <a:rPr lang="nl-BE" sz="1800" i="1" dirty="0" err="1" smtClean="0"/>
              <a:t>Talmudim</a:t>
            </a:r>
            <a:endParaRPr lang="nl-BE" sz="1800" dirty="0" smtClean="0"/>
          </a:p>
          <a:p>
            <a:pPr lvl="2"/>
            <a:r>
              <a:rPr lang="nl-BE" sz="1800" dirty="0" smtClean="0"/>
              <a:t>de vervloeking van Kanaän als rechtvaardiging voor de slavernij van Afrikaanse volkeren in het moslimrijk vanaf de zevende eeuw, van de Afrikaanse slavenhandel vanaf de zestiende eeuw, van de slavernij </a:t>
            </a:r>
            <a:br>
              <a:rPr lang="nl-BE" sz="1800" dirty="0" smtClean="0"/>
            </a:br>
            <a:r>
              <a:rPr lang="nl-BE" sz="1800" dirty="0" smtClean="0"/>
              <a:t>in de Verenigde Staten, van de Apartheid in Zuid-Afrika… </a:t>
            </a:r>
          </a:p>
        </p:txBody>
      </p:sp>
    </p:spTree>
    <p:extLst>
      <p:ext uri="{BB962C8B-B14F-4D97-AF65-F5344CB8AC3E}">
        <p14:creationId xmlns:p14="http://schemas.microsoft.com/office/powerpoint/2010/main" val="42568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CONCLUSIES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4653255"/>
          </a:xfrm>
        </p:spPr>
        <p:txBody>
          <a:bodyPr/>
          <a:lstStyle/>
          <a:p>
            <a:r>
              <a:rPr lang="nl-BE" dirty="0" smtClean="0"/>
              <a:t>De receptiegeschiedenis van Bijbelse teksten als een poging om met bizarre elementen uit de tekst om te gaan</a:t>
            </a:r>
          </a:p>
          <a:p>
            <a:r>
              <a:rPr lang="nl-BE" dirty="0" smtClean="0"/>
              <a:t>De receptiegeschiedenis van Bijbelse teksten als weerspiegeling van de context waarin interpretatie gebeurt </a:t>
            </a:r>
          </a:p>
          <a:p>
            <a:r>
              <a:rPr lang="nl-BE" dirty="0" smtClean="0"/>
              <a:t>De receptiegeschiedenis van Bijbelse teksten als waarschuwing voor de risico’s van Bijbelinterpretatie</a:t>
            </a:r>
          </a:p>
          <a:p>
            <a:pPr marL="358775" lvl="1" indent="0">
              <a:spcBef>
                <a:spcPts val="480"/>
              </a:spcBef>
              <a:buNone/>
            </a:pPr>
            <a:endParaRPr lang="nl-BE" sz="20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313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624736" cy="3240360"/>
          </a:xfrm>
        </p:spPr>
        <p:txBody>
          <a:bodyPr/>
          <a:lstStyle/>
          <a:p>
            <a:pPr algn="ctr"/>
            <a:r>
              <a:rPr lang="nl-BE" sz="3200" b="1" dirty="0" smtClean="0"/>
              <a:t>EEN DUIVELSZOON, HALF-MENSELIJKE REUZEN EN EEN DRONKEN SLAVENDRIJVER</a:t>
            </a:r>
            <a:r>
              <a:rPr lang="nl-BE" sz="3600" b="1" dirty="0" smtClean="0"/>
              <a:t/>
            </a:r>
            <a:br>
              <a:rPr lang="nl-BE" sz="3600" b="1" dirty="0" smtClean="0"/>
            </a:br>
            <a:r>
              <a:rPr lang="nl-BE" sz="1600" b="1" dirty="0" smtClean="0"/>
              <a:t/>
            </a:r>
            <a:br>
              <a:rPr lang="nl-BE" sz="1600" b="1" dirty="0" smtClean="0"/>
            </a:br>
            <a:r>
              <a:rPr lang="nl-BE" sz="2800" dirty="0" smtClean="0"/>
              <a:t>MOMENTOPNAMEN UIT DE RECEPTIE VAN DE ‘OERGESCHIEDENIS’</a:t>
            </a: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/>
              <a:t/>
            </a:r>
            <a:br>
              <a:rPr lang="nl-BE" sz="2400" dirty="0"/>
            </a:br>
            <a:r>
              <a:rPr lang="nl-BE" sz="2800" dirty="0" smtClean="0"/>
              <a:t>HANS DEBEL</a:t>
            </a:r>
            <a:endParaRPr lang="nl-BE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354" y="404664"/>
            <a:ext cx="700126" cy="68400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TER INLEIDING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040560"/>
          </a:xfrm>
        </p:spPr>
        <p:txBody>
          <a:bodyPr/>
          <a:lstStyle/>
          <a:p>
            <a:r>
              <a:rPr lang="nl-BE" dirty="0" smtClean="0"/>
              <a:t>De interpretatie van de Bijbel als een dynamisch proces dat de meest uiteenlopende richtingen is uitgegaan: de boeiende studie van de Bijbelse receptiegeschiedenis</a:t>
            </a:r>
          </a:p>
          <a:p>
            <a:r>
              <a:rPr lang="nl-BE" dirty="0" smtClean="0"/>
              <a:t>De kleinere maar daarom niet mindere memorabele episodes uit de ‘</a:t>
            </a:r>
            <a:r>
              <a:rPr lang="nl-BE" dirty="0" err="1" smtClean="0"/>
              <a:t>oergeschiedenis</a:t>
            </a:r>
            <a:r>
              <a:rPr lang="nl-BE" dirty="0" smtClean="0"/>
              <a:t>’: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err="1" smtClean="0"/>
              <a:t>Gn</a:t>
            </a:r>
            <a:r>
              <a:rPr lang="nl-BE" sz="2000" dirty="0" smtClean="0"/>
              <a:t> 4,1-16: de broedermoord van Kaïn op Abel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err="1" smtClean="0"/>
              <a:t>Gn</a:t>
            </a:r>
            <a:r>
              <a:rPr lang="nl-BE" sz="2000" dirty="0" smtClean="0"/>
              <a:t> 6,1-4: de korte noot omtrent de ‘zonen van God’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err="1" smtClean="0"/>
              <a:t>Gn</a:t>
            </a:r>
            <a:r>
              <a:rPr lang="nl-BE" sz="2000" dirty="0" smtClean="0"/>
              <a:t> 9,18-29: de dronken </a:t>
            </a:r>
            <a:r>
              <a:rPr lang="nl-BE" sz="2000" dirty="0" err="1" smtClean="0"/>
              <a:t>Noach</a:t>
            </a:r>
            <a:r>
              <a:rPr lang="nl-BE" sz="2000" dirty="0" smtClean="0"/>
              <a:t> en zijn zonen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err="1" smtClean="0"/>
              <a:t>Gn</a:t>
            </a:r>
            <a:r>
              <a:rPr lang="nl-BE" sz="2000" dirty="0" smtClean="0"/>
              <a:t> 11,1-9: de bouw van de toren van Babel</a:t>
            </a:r>
          </a:p>
        </p:txBody>
      </p:sp>
    </p:spTree>
    <p:extLst>
      <p:ext uri="{BB962C8B-B14F-4D97-AF65-F5344CB8AC3E}">
        <p14:creationId xmlns:p14="http://schemas.microsoft.com/office/powerpoint/2010/main" val="25091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KAÏN EN ABEL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184576"/>
          </a:xfrm>
        </p:spPr>
        <p:txBody>
          <a:bodyPr/>
          <a:lstStyle/>
          <a:p>
            <a:r>
              <a:rPr lang="nl-BE" dirty="0" smtClean="0"/>
              <a:t>De dubieuze oorsprong van Kaïn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/>
              <a:t>e</a:t>
            </a:r>
            <a:r>
              <a:rPr lang="nl-BE" sz="2000" dirty="0" smtClean="0"/>
              <a:t>nkele bizarre elementen in de tekst zelf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omfloerste verwijzing naar ‘de mens’ die zijn vrouw ‘kende’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omschrijving van Kaïn als een ‘man’ die Eva heeft ‘verworven’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grammaticale moeilijkheid dat ‘JHWH’ eigenlijk lijdend voorwerp is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/>
              <a:t>t</a:t>
            </a:r>
            <a:r>
              <a:rPr lang="nl-BE" sz="2000" dirty="0" smtClean="0"/>
              <a:t>wee perspectieven op Eva’s uitroep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een nederige erkenning dat God mensen blijft bijstaan wanneer zij hun rol als ‘medeschepper’ waarmaken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/>
              <a:t>e</a:t>
            </a:r>
            <a:r>
              <a:rPr lang="nl-BE" sz="1800" dirty="0" smtClean="0"/>
              <a:t>en uiting van de hoogmoed dat mensen net als God een ‘man’ hebben voortgebracht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/>
              <a:t>s</a:t>
            </a:r>
            <a:r>
              <a:rPr lang="nl-BE" sz="2000" dirty="0" smtClean="0"/>
              <a:t>peculaties omtrent Kaïns afkomst in de rabbijnse traditie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Kaïn was bij zijn geboorte al een ‘man’ omdat hij niet de zoon van Adam was maar van de gevallen engel </a:t>
            </a:r>
            <a:r>
              <a:rPr lang="nl-BE" sz="1800" dirty="0" err="1" smtClean="0"/>
              <a:t>Samaël</a:t>
            </a:r>
            <a:endParaRPr lang="nl-BE" sz="1800" dirty="0" smtClean="0"/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Adam ‘wist’ dat zijn vrouw gemeenschap had gehad met de als slang vermomde engel (vgl. 1 Joh 3,12: ‘zoals Kaïn, uit de boze’…?)</a:t>
            </a:r>
          </a:p>
        </p:txBody>
      </p:sp>
    </p:spTree>
    <p:extLst>
      <p:ext uri="{BB962C8B-B14F-4D97-AF65-F5344CB8AC3E}">
        <p14:creationId xmlns:p14="http://schemas.microsoft.com/office/powerpoint/2010/main" val="34198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KAÏN EN ABEL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184576"/>
          </a:xfrm>
        </p:spPr>
        <p:txBody>
          <a:bodyPr/>
          <a:lstStyle/>
          <a:p>
            <a:r>
              <a:rPr lang="nl-BE" dirty="0" smtClean="0"/>
              <a:t>De concrete aanleiding tot de broedermoord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het offer als aanleiding…?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Abel offert de eerstgeborenen van de vetste dieren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Kaïn brengt </a:t>
            </a:r>
            <a:r>
              <a:rPr lang="nl-BE" sz="1800" i="1" dirty="0" smtClean="0"/>
              <a:t>na verloop van tijd</a:t>
            </a:r>
            <a:r>
              <a:rPr lang="nl-BE" sz="1800" dirty="0" smtClean="0"/>
              <a:t> een offer van de vruchten van de </a:t>
            </a:r>
            <a:r>
              <a:rPr lang="nl-BE" sz="1800" i="1" dirty="0" smtClean="0"/>
              <a:t>aarde</a:t>
            </a:r>
            <a:r>
              <a:rPr lang="nl-BE" sz="1800" dirty="0" smtClean="0">
                <a:sym typeface="Wingdings"/>
              </a:rPr>
              <a:t> </a:t>
            </a:r>
          </a:p>
          <a:p>
            <a:pPr marL="900113" lvl="2" indent="-271463">
              <a:spcBef>
                <a:spcPts val="480"/>
              </a:spcBef>
              <a:buNone/>
            </a:pPr>
            <a:r>
              <a:rPr lang="nl-BE" sz="1800" dirty="0" smtClean="0">
                <a:sym typeface="Wingdings"/>
              </a:rPr>
              <a:t> suggestie van een rechtstreeks verband tussen beide door de beschrijving van Kaïns reactie op Gods voorkeur voor Abels offer</a:t>
            </a:r>
            <a:endParaRPr lang="nl-BE" sz="1800" dirty="0" smtClean="0"/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een andere aanleiding…?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het vreemde element in de tekst: het ontbreken van een directe rede na ‘En Kaïn zei tot Abel’ (</a:t>
            </a:r>
            <a:r>
              <a:rPr lang="nl-BE" sz="1800" dirty="0" err="1" smtClean="0"/>
              <a:t>Gn</a:t>
            </a:r>
            <a:r>
              <a:rPr lang="nl-BE" sz="1800" dirty="0" smtClean="0"/>
              <a:t> 4,8) in de </a:t>
            </a:r>
            <a:r>
              <a:rPr lang="nl-BE" sz="1800" dirty="0" err="1" smtClean="0"/>
              <a:t>Masoretische</a:t>
            </a:r>
            <a:r>
              <a:rPr lang="nl-BE" sz="1800" dirty="0" smtClean="0"/>
              <a:t> Tekst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/>
              <a:t>t</a:t>
            </a:r>
            <a:r>
              <a:rPr lang="nl-BE" sz="1800" dirty="0" smtClean="0"/>
              <a:t>oevoeging van een uitgebreide dialoog waarin Kaïn het oordeel, de rechter en het hiernamaals ontkent in </a:t>
            </a:r>
            <a:r>
              <a:rPr lang="nl-BE" sz="1800" i="1" dirty="0" err="1" smtClean="0"/>
              <a:t>Targum</a:t>
            </a:r>
            <a:r>
              <a:rPr lang="nl-BE" sz="1800" i="1" dirty="0" smtClean="0"/>
              <a:t> Pseudo-Jonathan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/>
              <a:t>t</a:t>
            </a:r>
            <a:r>
              <a:rPr lang="nl-BE" sz="1800" dirty="0" smtClean="0"/>
              <a:t>oevoeging van een discussie over de tweelingzus van Abel in een </a:t>
            </a:r>
            <a:r>
              <a:rPr lang="nl-BE" sz="1800" i="1" dirty="0" err="1" smtClean="0"/>
              <a:t>midrash</a:t>
            </a:r>
            <a:r>
              <a:rPr lang="nl-BE" sz="1800" dirty="0" smtClean="0"/>
              <a:t> in het rabbijnse commentaar op Genesis</a:t>
            </a:r>
          </a:p>
          <a:p>
            <a:pPr marL="1160463" lvl="2" indent="-258763">
              <a:spcBef>
                <a:spcPts val="480"/>
              </a:spcBef>
              <a:buNone/>
            </a:pPr>
            <a:r>
              <a:rPr lang="nl-BE" sz="1800" dirty="0" smtClean="0">
                <a:sym typeface="Wingdings"/>
              </a:rPr>
              <a:t>	vgl. verwijzingen naar de zus(sen) van Kaïn en Abel in andere teksten (o.a. Pseudo-</a:t>
            </a:r>
            <a:r>
              <a:rPr lang="nl-BE" sz="1800" dirty="0" err="1" smtClean="0">
                <a:sym typeface="Wingdings"/>
              </a:rPr>
              <a:t>Philo’s</a:t>
            </a:r>
            <a:r>
              <a:rPr lang="nl-BE" sz="1800" dirty="0" smtClean="0">
                <a:sym typeface="Wingdings"/>
              </a:rPr>
              <a:t> </a:t>
            </a:r>
            <a:r>
              <a:rPr lang="nl-BE" sz="1800" i="1" dirty="0" smtClean="0">
                <a:sym typeface="Wingdings"/>
              </a:rPr>
              <a:t>Liber </a:t>
            </a:r>
            <a:r>
              <a:rPr lang="nl-BE" sz="1800" i="1" dirty="0" err="1" smtClean="0">
                <a:sym typeface="Wingdings"/>
              </a:rPr>
              <a:t>Antiquitatum</a:t>
            </a:r>
            <a:r>
              <a:rPr lang="nl-BE" sz="1800" i="1" dirty="0" smtClean="0">
                <a:sym typeface="Wingdings"/>
              </a:rPr>
              <a:t> </a:t>
            </a:r>
            <a:r>
              <a:rPr lang="nl-BE" sz="1800" i="1" dirty="0" err="1" smtClean="0">
                <a:sym typeface="Wingdings"/>
              </a:rPr>
              <a:t>Biblicarum</a:t>
            </a:r>
            <a:r>
              <a:rPr lang="nl-BE" sz="1800" dirty="0" smtClean="0">
                <a:sym typeface="Wingdings"/>
              </a:rPr>
              <a:t>, </a:t>
            </a:r>
            <a:r>
              <a:rPr lang="nl-BE" sz="1800" dirty="0" err="1" smtClean="0">
                <a:sym typeface="Wingdings"/>
              </a:rPr>
              <a:t>Flavius</a:t>
            </a:r>
            <a:r>
              <a:rPr lang="nl-BE" sz="1800" dirty="0" smtClean="0">
                <a:sym typeface="Wingdings"/>
              </a:rPr>
              <a:t> Josephus’ </a:t>
            </a:r>
            <a:r>
              <a:rPr lang="nl-BE" sz="1800" i="1" dirty="0" smtClean="0">
                <a:sym typeface="Wingdings"/>
              </a:rPr>
              <a:t>Oude Geschiedenis</a:t>
            </a:r>
            <a:r>
              <a:rPr lang="nl-BE" sz="1800" dirty="0" smtClean="0">
                <a:sym typeface="Wingdings"/>
              </a:rPr>
              <a:t>, </a:t>
            </a:r>
            <a:r>
              <a:rPr lang="nl-BE" sz="1800" i="1" dirty="0" err="1" smtClean="0">
                <a:sym typeface="Wingdings"/>
              </a:rPr>
              <a:t>Pirke</a:t>
            </a:r>
            <a:r>
              <a:rPr lang="nl-BE" sz="1800" i="1" dirty="0" smtClean="0">
                <a:sym typeface="Wingdings"/>
              </a:rPr>
              <a:t> de rabbi </a:t>
            </a:r>
            <a:r>
              <a:rPr lang="nl-BE" sz="1800" i="1" dirty="0" err="1" smtClean="0">
                <a:sym typeface="Wingdings"/>
              </a:rPr>
              <a:t>Eliëzer</a:t>
            </a:r>
            <a:r>
              <a:rPr lang="nl-BE" sz="1800" i="1" dirty="0" smtClean="0">
                <a:sym typeface="Wingdings"/>
              </a:rPr>
              <a:t>…</a:t>
            </a:r>
            <a:r>
              <a:rPr lang="nl-BE" sz="1800" dirty="0" smtClean="0">
                <a:sym typeface="Wingdings"/>
              </a:rPr>
              <a:t>)</a:t>
            </a:r>
            <a:endParaRPr lang="nl-BE" sz="1800" dirty="0"/>
          </a:p>
          <a:p>
            <a:pPr marL="628775" lvl="2" indent="0">
              <a:spcBef>
                <a:spcPts val="480"/>
              </a:spcBef>
              <a:buNone/>
            </a:pPr>
            <a:endParaRPr lang="nl-BE" sz="1800" dirty="0" smtClean="0"/>
          </a:p>
        </p:txBody>
      </p:sp>
    </p:spTree>
    <p:extLst>
      <p:ext uri="{BB962C8B-B14F-4D97-AF65-F5344CB8AC3E}">
        <p14:creationId xmlns:p14="http://schemas.microsoft.com/office/powerpoint/2010/main" val="6783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KAÏN EN ABEL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184576"/>
          </a:xfrm>
        </p:spPr>
        <p:txBody>
          <a:bodyPr/>
          <a:lstStyle/>
          <a:p>
            <a:r>
              <a:rPr lang="nl-BE" dirty="0" smtClean="0"/>
              <a:t>Latere uitvergrotingen van Kaïn en Abel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Kaïn als het prototype van de goddeloze zondaar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/>
              <a:t>e</a:t>
            </a:r>
            <a:r>
              <a:rPr lang="nl-BE" sz="1800" dirty="0" smtClean="0"/>
              <a:t>en zekere matiging van Kaïns vervloeking in de eigenlijke tekst: </a:t>
            </a:r>
            <a:r>
              <a:rPr lang="nl-BE" sz="1800" dirty="0"/>
              <a:t>Gods verzekering dat niemand hem ongestraft kan </a:t>
            </a:r>
            <a:r>
              <a:rPr lang="nl-BE" sz="1800" dirty="0" smtClean="0"/>
              <a:t>doden en het ‘Kaïnsteken’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/>
              <a:t>d</a:t>
            </a:r>
            <a:r>
              <a:rPr lang="nl-BE" sz="1800" dirty="0" smtClean="0"/>
              <a:t>e talrijke verwijzingen naar Kaïns verdere zondige levensloop (zie o.a. </a:t>
            </a:r>
            <a:r>
              <a:rPr lang="nl-BE" sz="1800" dirty="0" err="1" smtClean="0"/>
              <a:t>Philo</a:t>
            </a:r>
            <a:r>
              <a:rPr lang="nl-BE" sz="1800" dirty="0" smtClean="0"/>
              <a:t> van Alexandrië, </a:t>
            </a:r>
            <a:r>
              <a:rPr lang="nl-BE" sz="1800" dirty="0" err="1" smtClean="0"/>
              <a:t>Flavius</a:t>
            </a:r>
            <a:r>
              <a:rPr lang="nl-BE" sz="1800" dirty="0" smtClean="0"/>
              <a:t> Josephus; vgl. ‘de weg van Kaïn’ in </a:t>
            </a:r>
            <a:r>
              <a:rPr lang="nl-BE" sz="1800" dirty="0" err="1" smtClean="0"/>
              <a:t>Jud</a:t>
            </a:r>
            <a:r>
              <a:rPr lang="nl-BE" sz="1800" dirty="0" smtClean="0"/>
              <a:t> 11)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Abel als het prototype van de onschuldige rechtvaardige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‘neutrale’ voorstelling van Abel in de eigenlijke tekst: een ‘vluchtig’ personage dat vooral wordt voorgesteld als ‘broer van’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talrijke verwijzingen naar het onschuldige bloed van Abel (vgl. o.a. </a:t>
            </a:r>
            <a:br>
              <a:rPr lang="nl-BE" sz="1800" dirty="0" smtClean="0"/>
            </a:br>
            <a:r>
              <a:rPr lang="nl-BE" sz="1800" dirty="0" smtClean="0"/>
              <a:t>‘het bloed van Abel’ in Heb 12,24)</a:t>
            </a:r>
          </a:p>
          <a:p>
            <a:pPr marL="628775" lvl="2" indent="0">
              <a:spcBef>
                <a:spcPts val="480"/>
              </a:spcBef>
              <a:buNone/>
            </a:pPr>
            <a:endParaRPr lang="nl-BE" sz="1800" dirty="0" smtClean="0"/>
          </a:p>
        </p:txBody>
      </p:sp>
    </p:spTree>
    <p:extLst>
      <p:ext uri="{BB962C8B-B14F-4D97-AF65-F5344CB8AC3E}">
        <p14:creationId xmlns:p14="http://schemas.microsoft.com/office/powerpoint/2010/main" val="23407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DE ‘ZONEN VAN GOD’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040560"/>
          </a:xfrm>
        </p:spPr>
        <p:txBody>
          <a:bodyPr/>
          <a:lstStyle/>
          <a:p>
            <a:r>
              <a:rPr lang="nl-BE" dirty="0" smtClean="0"/>
              <a:t>De identiteit van de geheimzinnige </a:t>
            </a:r>
            <a:r>
              <a:rPr lang="nl-BE" i="1" dirty="0" err="1" smtClean="0"/>
              <a:t>nefīlīm</a:t>
            </a:r>
            <a:r>
              <a:rPr lang="nl-BE" dirty="0" smtClean="0"/>
              <a:t> 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/>
              <a:t>d</a:t>
            </a:r>
            <a:r>
              <a:rPr lang="nl-BE" sz="2000" dirty="0" smtClean="0"/>
              <a:t>e onduidelijkheid van de eigenlijke tekst van Genesis (</a:t>
            </a:r>
            <a:r>
              <a:rPr lang="nl-BE" sz="2000" dirty="0" err="1" smtClean="0"/>
              <a:t>Gn</a:t>
            </a:r>
            <a:r>
              <a:rPr lang="nl-BE" sz="2000" dirty="0" smtClean="0"/>
              <a:t> 6,4) 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‘in die dagen en ook daarna waren de </a:t>
            </a:r>
            <a:r>
              <a:rPr lang="nl-BE" sz="1800" i="1" dirty="0" err="1" smtClean="0"/>
              <a:t>nefīlīm</a:t>
            </a:r>
            <a:r>
              <a:rPr lang="nl-BE" sz="1800" i="1" dirty="0" smtClean="0"/>
              <a:t> </a:t>
            </a:r>
            <a:r>
              <a:rPr lang="nl-BE" sz="1800" dirty="0" smtClean="0"/>
              <a:t>op aarde’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‘zij waren de machtigen (</a:t>
            </a:r>
            <a:r>
              <a:rPr lang="nl-BE" sz="1800" i="1" dirty="0" err="1" smtClean="0">
                <a:latin typeface="+mn-lt"/>
              </a:rPr>
              <a:t>gibborīm</a:t>
            </a:r>
            <a:r>
              <a:rPr lang="nl-BE" sz="1800" dirty="0" smtClean="0"/>
              <a:t>)</a:t>
            </a:r>
            <a:r>
              <a:rPr lang="nl-BE" sz="1800" i="1" dirty="0" smtClean="0"/>
              <a:t> </a:t>
            </a:r>
            <a:r>
              <a:rPr lang="nl-BE" sz="1800" dirty="0" smtClean="0"/>
              <a:t>uit de oude tijd’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de verhouding van de </a:t>
            </a:r>
            <a:r>
              <a:rPr lang="nl-BE" sz="2000" i="1" dirty="0"/>
              <a:t>‘</a:t>
            </a:r>
            <a:r>
              <a:rPr lang="nl-BE" sz="2000" i="1" dirty="0" err="1"/>
              <a:t>nefīlīm</a:t>
            </a:r>
            <a:r>
              <a:rPr lang="nl-BE" sz="2000" dirty="0"/>
              <a:t>’  </a:t>
            </a:r>
            <a:r>
              <a:rPr lang="nl-BE" sz="2000" dirty="0" smtClean="0"/>
              <a:t>tot de ‘zonen van God’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vertaling van zowel </a:t>
            </a:r>
            <a:r>
              <a:rPr lang="nl-BE" sz="1800" i="1" dirty="0" err="1" smtClean="0"/>
              <a:t>nefīlīm</a:t>
            </a:r>
            <a:r>
              <a:rPr lang="nl-BE" sz="1800" dirty="0" smtClean="0"/>
              <a:t> als </a:t>
            </a:r>
            <a:r>
              <a:rPr lang="nl-BE" sz="1800" i="1" dirty="0" err="1" smtClean="0"/>
              <a:t>gibborīm</a:t>
            </a:r>
            <a:r>
              <a:rPr lang="nl-BE" sz="1800" dirty="0"/>
              <a:t> </a:t>
            </a:r>
            <a:r>
              <a:rPr lang="nl-BE" sz="1800" dirty="0" smtClean="0"/>
              <a:t>met ‘reuzen’ én gelijkstelling van beiden aan de ‘zonen van God’ in de Griekse Septuagintavertaling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het onderscheid tussen de ‘reuzen’ als nageslacht van de ‘zonen van God’ en de </a:t>
            </a:r>
            <a:r>
              <a:rPr lang="nl-BE" sz="1800" i="1" dirty="0" err="1"/>
              <a:t>nefīlīm</a:t>
            </a:r>
            <a:r>
              <a:rPr lang="nl-BE" sz="1800" dirty="0"/>
              <a:t> </a:t>
            </a:r>
            <a:r>
              <a:rPr lang="nl-BE" sz="1800" dirty="0" smtClean="0"/>
              <a:t>als zonen van de ‘reuzen’ in </a:t>
            </a:r>
            <a:r>
              <a:rPr lang="nl-BE" sz="1800" i="1" dirty="0" smtClean="0"/>
              <a:t>1 </a:t>
            </a:r>
            <a:r>
              <a:rPr lang="nl-BE" sz="1800" i="1" dirty="0" err="1" smtClean="0"/>
              <a:t>Henoch</a:t>
            </a:r>
            <a:endParaRPr lang="nl-BE" sz="1800" i="1" dirty="0"/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verdere complicatie door de vermelding van de </a:t>
            </a:r>
            <a:r>
              <a:rPr lang="nl-BE" sz="2000" i="1" dirty="0" err="1"/>
              <a:t>nefīlīm</a:t>
            </a:r>
            <a:r>
              <a:rPr lang="nl-BE" sz="2000" dirty="0"/>
              <a:t> </a:t>
            </a:r>
            <a:r>
              <a:rPr lang="nl-BE" sz="2000" dirty="0" smtClean="0"/>
              <a:t> in Nu 13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de verwijzing naar zowel de </a:t>
            </a:r>
            <a:r>
              <a:rPr lang="nl-BE" sz="1800" i="1" dirty="0" err="1"/>
              <a:t>nefīlīm</a:t>
            </a:r>
            <a:r>
              <a:rPr lang="nl-BE" sz="1800" dirty="0"/>
              <a:t> </a:t>
            </a:r>
            <a:r>
              <a:rPr lang="nl-BE" sz="1800" dirty="0" smtClean="0"/>
              <a:t>als de ‘reuzen’ in deze tekst doet vermoeden dat beide hier identiek zijn aan elkaar </a:t>
            </a:r>
          </a:p>
          <a:p>
            <a:pPr marL="897063" lvl="2" indent="-268288">
              <a:spcBef>
                <a:spcPts val="480"/>
              </a:spcBef>
            </a:pPr>
            <a:r>
              <a:rPr lang="nl-BE" sz="1800" dirty="0" smtClean="0"/>
              <a:t>aanwezigheid van de </a:t>
            </a:r>
            <a:r>
              <a:rPr lang="nl-BE" sz="1800" i="1" dirty="0" err="1"/>
              <a:t>nefīlīm</a:t>
            </a:r>
            <a:r>
              <a:rPr lang="nl-BE" sz="1800" dirty="0"/>
              <a:t> </a:t>
            </a:r>
            <a:r>
              <a:rPr lang="nl-BE" sz="1800" dirty="0" smtClean="0"/>
              <a:t>en/of ‘reuzen’ in het beloofde land impliceert dat de </a:t>
            </a:r>
            <a:r>
              <a:rPr lang="nl-BE" sz="1800" i="1" dirty="0" err="1"/>
              <a:t>nefīlīm</a:t>
            </a:r>
            <a:r>
              <a:rPr lang="nl-BE" sz="1800" dirty="0"/>
              <a:t> </a:t>
            </a:r>
            <a:r>
              <a:rPr lang="nl-BE" sz="1800" dirty="0" smtClean="0"/>
              <a:t>de vloed hebben overleefd</a:t>
            </a:r>
          </a:p>
        </p:txBody>
      </p:sp>
    </p:spTree>
    <p:extLst>
      <p:ext uri="{BB962C8B-B14F-4D97-AF65-F5344CB8AC3E}">
        <p14:creationId xmlns:p14="http://schemas.microsoft.com/office/powerpoint/2010/main" val="31707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DE ‘ZONEN VAN GOD’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5040560"/>
          </a:xfrm>
        </p:spPr>
        <p:txBody>
          <a:bodyPr/>
          <a:lstStyle/>
          <a:p>
            <a:r>
              <a:rPr lang="nl-BE" dirty="0" smtClean="0"/>
              <a:t>De reuzen, de toren van Babel en Nimrod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/>
              <a:t>v</a:t>
            </a:r>
            <a:r>
              <a:rPr lang="nl-BE" sz="2000" dirty="0" smtClean="0"/>
              <a:t>erwijzing naar een traditie waarin de toren van Babel gebouwd werd door de ‘reuzen’ bij </a:t>
            </a:r>
            <a:r>
              <a:rPr lang="nl-BE" sz="2000" dirty="0" err="1" smtClean="0"/>
              <a:t>Eusebius</a:t>
            </a:r>
            <a:r>
              <a:rPr lang="nl-BE" sz="2000" dirty="0" smtClean="0"/>
              <a:t> van Caesarea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een andere traditie waarbij de toren van Babel in verband gebracht werd met </a:t>
            </a:r>
            <a:r>
              <a:rPr lang="nl-BE" sz="2000" dirty="0" err="1" smtClean="0"/>
              <a:t>Noachs</a:t>
            </a:r>
            <a:r>
              <a:rPr lang="nl-BE" sz="2000" dirty="0" smtClean="0"/>
              <a:t> achterkleinzoon Nimrod (vgl. </a:t>
            </a:r>
            <a:r>
              <a:rPr lang="nl-BE" sz="2000" dirty="0" err="1" smtClean="0"/>
              <a:t>Gn</a:t>
            </a:r>
            <a:r>
              <a:rPr lang="nl-BE" sz="2000" dirty="0" smtClean="0"/>
              <a:t> 10,8-12)</a:t>
            </a: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/>
              <a:t>de voorstelling van Nimrod als een ‘machtig’ (</a:t>
            </a:r>
            <a:r>
              <a:rPr lang="nl-BE" sz="2000" i="1" dirty="0" err="1" smtClean="0">
                <a:latin typeface="+mn-lt"/>
              </a:rPr>
              <a:t>gibbōr</a:t>
            </a:r>
            <a:r>
              <a:rPr lang="nl-BE" sz="2000" dirty="0" smtClean="0">
                <a:latin typeface="+mn-lt"/>
              </a:rPr>
              <a:t>) jager als aanleiding om Nimrod te verbinden met de </a:t>
            </a:r>
            <a:r>
              <a:rPr lang="nl-BE" sz="2000" i="1" dirty="0" err="1" smtClean="0">
                <a:latin typeface="+mn-lt"/>
              </a:rPr>
              <a:t>gibborīm</a:t>
            </a:r>
            <a:endParaRPr lang="nl-BE" sz="2000" i="1" dirty="0" smtClean="0">
              <a:latin typeface="+mn-lt"/>
            </a:endParaRPr>
          </a:p>
          <a:p>
            <a:pPr marL="627063" lvl="1" indent="-268288">
              <a:spcBef>
                <a:spcPts val="480"/>
              </a:spcBef>
            </a:pPr>
            <a:r>
              <a:rPr lang="nl-BE" sz="2000" dirty="0" smtClean="0">
                <a:latin typeface="+mn-lt"/>
              </a:rPr>
              <a:t>verdere tradities over de opstandigheid van Nimrod, de reus die de aanstoker was van de bouw van de toren van Babel</a:t>
            </a:r>
          </a:p>
        </p:txBody>
      </p:sp>
    </p:spTree>
    <p:extLst>
      <p:ext uri="{BB962C8B-B14F-4D97-AF65-F5344CB8AC3E}">
        <p14:creationId xmlns:p14="http://schemas.microsoft.com/office/powerpoint/2010/main" val="14208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28720"/>
          </a:xfrm>
        </p:spPr>
        <p:txBody>
          <a:bodyPr>
            <a:normAutofit/>
          </a:bodyPr>
          <a:lstStyle/>
          <a:p>
            <a:r>
              <a:rPr lang="nl-BE" sz="3200" dirty="0" smtClean="0"/>
              <a:t>DE DRONKEN NOACH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124744"/>
            <a:ext cx="8334000" cy="4653255"/>
          </a:xfrm>
        </p:spPr>
        <p:txBody>
          <a:bodyPr/>
          <a:lstStyle/>
          <a:p>
            <a:r>
              <a:rPr lang="nl-BE" dirty="0" smtClean="0"/>
              <a:t>Context van het bizarre verhaal over </a:t>
            </a:r>
            <a:r>
              <a:rPr lang="nl-BE" dirty="0" err="1" smtClean="0"/>
              <a:t>Noach</a:t>
            </a:r>
            <a:r>
              <a:rPr lang="nl-BE" dirty="0" smtClean="0"/>
              <a:t> en zijn zonen</a:t>
            </a:r>
          </a:p>
          <a:p>
            <a:pPr lvl="1"/>
            <a:r>
              <a:rPr lang="nl-BE" sz="2000" dirty="0" smtClean="0"/>
              <a:t>de zonen van </a:t>
            </a:r>
            <a:r>
              <a:rPr lang="nl-BE" sz="2000" dirty="0" err="1" smtClean="0"/>
              <a:t>Noach</a:t>
            </a:r>
            <a:r>
              <a:rPr lang="nl-BE" sz="2000" dirty="0" smtClean="0"/>
              <a:t> in de ‘volkerentafel’ in Genesis 10: de stamvaders van de mensheid van na de vloed (vgl. latere interpretaties: Sem in Azië, </a:t>
            </a:r>
            <a:r>
              <a:rPr lang="nl-BE" sz="2000" dirty="0" err="1" smtClean="0"/>
              <a:t>Jafet</a:t>
            </a:r>
            <a:r>
              <a:rPr lang="nl-BE" sz="2000" dirty="0" smtClean="0"/>
              <a:t> in Europa en </a:t>
            </a:r>
            <a:r>
              <a:rPr lang="nl-BE" sz="2000" dirty="0" err="1" smtClean="0"/>
              <a:t>Cham</a:t>
            </a:r>
            <a:r>
              <a:rPr lang="nl-BE" sz="2000" dirty="0" smtClean="0"/>
              <a:t> in Afrika)</a:t>
            </a:r>
          </a:p>
          <a:p>
            <a:pPr lvl="1"/>
            <a:r>
              <a:rPr lang="nl-BE" sz="2000" dirty="0" smtClean="0"/>
              <a:t>een scharnierverhaal dat de vloed verbindt met wat volgt</a:t>
            </a:r>
          </a:p>
          <a:p>
            <a:pPr lvl="2"/>
            <a:r>
              <a:rPr lang="nl-BE" sz="1800" dirty="0"/>
              <a:t>h</a:t>
            </a:r>
            <a:r>
              <a:rPr lang="nl-BE" sz="1800" dirty="0" smtClean="0"/>
              <a:t>erintroductie van Sem, </a:t>
            </a:r>
            <a:r>
              <a:rPr lang="nl-BE" sz="1800" dirty="0" err="1" smtClean="0"/>
              <a:t>Cham</a:t>
            </a:r>
            <a:r>
              <a:rPr lang="nl-BE" sz="1800" dirty="0" smtClean="0"/>
              <a:t> en </a:t>
            </a:r>
            <a:r>
              <a:rPr lang="nl-BE" sz="1800" dirty="0" err="1" smtClean="0"/>
              <a:t>Jafet</a:t>
            </a:r>
            <a:r>
              <a:rPr lang="nl-BE" sz="1800" dirty="0" smtClean="0"/>
              <a:t> in verzen 18-19</a:t>
            </a:r>
          </a:p>
          <a:p>
            <a:pPr lvl="2"/>
            <a:r>
              <a:rPr lang="nl-BE" sz="1800" dirty="0"/>
              <a:t>s</a:t>
            </a:r>
            <a:r>
              <a:rPr lang="nl-BE" sz="1800" dirty="0" smtClean="0"/>
              <a:t>amenvatting van </a:t>
            </a:r>
            <a:r>
              <a:rPr lang="nl-BE" sz="1800" dirty="0" err="1" smtClean="0"/>
              <a:t>Noachs</a:t>
            </a:r>
            <a:r>
              <a:rPr lang="nl-BE" sz="1800" dirty="0" smtClean="0"/>
              <a:t> latere levensjaren in verzen 28-29</a:t>
            </a:r>
          </a:p>
          <a:p>
            <a:pPr marL="1077913" lvl="2" indent="-358775">
              <a:buNone/>
            </a:pPr>
            <a:r>
              <a:rPr lang="nl-BE" sz="1800" dirty="0" smtClean="0">
                <a:sym typeface="Wingdings"/>
              </a:rPr>
              <a:t></a:t>
            </a:r>
            <a:r>
              <a:rPr lang="nl-BE" dirty="0" smtClean="0">
                <a:sym typeface="Wingdings"/>
              </a:rPr>
              <a:t>	verwoording van de pijnlijke realiteit dat de vloed geen terugkeer naar een utopische toestand vormt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0069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-KU Leuven-Liggend-Achtergrond Wit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rporate-KU Leuven-Liggend-Achtergrond Wit en Watermerk">
  <a:themeElements>
    <a:clrScheme name="KULeuven-Themakleur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86BCE5"/>
      </a:accent3>
      <a:accent4>
        <a:srgbClr val="00407A"/>
      </a:accent4>
      <a:accent5>
        <a:srgbClr val="7F7F7F"/>
      </a:accent5>
      <a:accent6>
        <a:srgbClr val="595959"/>
      </a:accent6>
      <a:hlink>
        <a:srgbClr val="009999"/>
      </a:hlink>
      <a:folHlink>
        <a:srgbClr val="800080"/>
      </a:folHlink>
    </a:clrScheme>
    <a:fontScheme name="KULeuv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6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corporate-KULeuven</Template>
  <TotalTime>1083</TotalTime>
  <Words>1205</Words>
  <Application>Microsoft Office PowerPoint</Application>
  <PresentationFormat>Diavoorstelling (4:3)</PresentationFormat>
  <Paragraphs>100</Paragraphs>
  <Slides>12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Corporate-KU Leuven-Liggend-Achtergrond Wit</vt:lpstr>
      <vt:lpstr>Corporate-KU Leuven-Liggend-Achtergrond Wit en Watermerk</vt:lpstr>
      <vt:lpstr>TERUG NAAR WAAR HET BEGON  HET BOEK GENESIS HERLEZEN</vt:lpstr>
      <vt:lpstr>EEN DUIVELSZOON, HALF-MENSELIJKE REUZEN EN EEN DRONKEN SLAVENDRIJVER  MOMENTOPNAMEN UIT DE RECEPTIE VAN DE ‘OERGESCHIEDENIS’  HANS DEBEL</vt:lpstr>
      <vt:lpstr>TER INLEIDING</vt:lpstr>
      <vt:lpstr>KAÏN EN ABEL</vt:lpstr>
      <vt:lpstr>KAÏN EN ABEL</vt:lpstr>
      <vt:lpstr>KAÏN EN ABEL</vt:lpstr>
      <vt:lpstr>DE ‘ZONEN VAN GOD’</vt:lpstr>
      <vt:lpstr>DE ‘ZONEN VAN GOD’</vt:lpstr>
      <vt:lpstr>DE DRONKEN NOACH</vt:lpstr>
      <vt:lpstr>DE DRONKEN NOACH</vt:lpstr>
      <vt:lpstr>DE DRONKEN NOACH</vt:lpstr>
      <vt:lpstr>CONCLUSIES</vt:lpstr>
    </vt:vector>
  </TitlesOfParts>
  <Company>KULeuven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ICTS | Communicatie, Servicepunt en Opleiding</dc:creator>
  <dc:description>Huisstijl KU Leuven - versie 24 juli 2012</dc:description>
  <cp:lastModifiedBy>Hans Debel</cp:lastModifiedBy>
  <cp:revision>84</cp:revision>
  <cp:lastPrinted>2016-08-04T11:53:29Z</cp:lastPrinted>
  <dcterms:created xsi:type="dcterms:W3CDTF">2012-07-10T07:57:57Z</dcterms:created>
  <dcterms:modified xsi:type="dcterms:W3CDTF">2016-08-24T05:02:46Z</dcterms:modified>
</cp:coreProperties>
</file>