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9" r:id="rId3"/>
    <p:sldId id="263" r:id="rId4"/>
    <p:sldId id="264" r:id="rId5"/>
    <p:sldId id="265" r:id="rId6"/>
    <p:sldId id="266" r:id="rId7"/>
    <p:sldId id="268" r:id="rId8"/>
    <p:sldId id="269" r:id="rId9"/>
    <p:sldId id="270" r:id="rId10"/>
    <p:sldId id="272" r:id="rId11"/>
    <p:sldId id="267" r:id="rId12"/>
    <p:sldId id="271" r:id="rId13"/>
    <p:sldId id="262" r:id="rId14"/>
    <p:sldId id="273" r:id="rId15"/>
    <p:sldId id="274" r:id="rId16"/>
    <p:sldId id="275" r:id="rId17"/>
    <p:sldId id="276" r:id="rId18"/>
    <p:sldId id="277" r:id="rId19"/>
    <p:sldId id="278" r:id="rId20"/>
    <p:sldId id="261" r:id="rId21"/>
    <p:sldId id="279" r:id="rId22"/>
    <p:sldId id="280" r:id="rId23"/>
    <p:sldId id="281" r:id="rId24"/>
    <p:sldId id="282" r:id="rId25"/>
    <p:sldId id="284" r:id="rId26"/>
    <p:sldId id="283" r:id="rId27"/>
    <p:sldId id="285" r:id="rId28"/>
    <p:sldId id="286" r:id="rId2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1080"/>
      </p:cViewPr>
      <p:guideLst/>
    </p:cSldViewPr>
  </p:slideViewPr>
  <p:notesTextViewPr>
    <p:cViewPr>
      <p:scale>
        <a:sx n="1" d="1"/>
        <a:sy n="1" d="1"/>
      </p:scale>
      <p:origin x="0" y="0"/>
    </p:cViewPr>
  </p:notesTextViewPr>
  <p:sorterViewPr>
    <p:cViewPr>
      <p:scale>
        <a:sx n="100" d="100"/>
        <a:sy n="100" d="100"/>
      </p:scale>
      <p:origin x="0" y="-3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smtClean="0"/>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48A192ED-7D52-498E-87CF-F19D8DB5AF50}" type="datetimeFigureOut">
              <a:rPr lang="nl-NL" smtClean="0"/>
              <a:t>20-8-2017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2635951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8A192ED-7D52-498E-87CF-F19D8DB5AF50}" type="datetimeFigureOut">
              <a:rPr lang="nl-NL" smtClean="0"/>
              <a:t>20-8-2017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2398785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smtClean="0"/>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8A192ED-7D52-498E-87CF-F19D8DB5AF50}" type="datetimeFigureOut">
              <a:rPr lang="nl-NL" smtClean="0"/>
              <a:t>20-8-2017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3492211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nl-NL" smtClean="0"/>
              <a:t>Klik om de stijl te bewerken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8A192ED-7D52-498E-87CF-F19D8DB5AF50}" type="datetimeFigureOut">
              <a:rPr lang="nl-NL" smtClean="0"/>
              <a:t>20-8-2017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F32C690-34BF-41B6-AFB1-7003F6175792}"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923005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8A192ED-7D52-498E-87CF-F19D8DB5AF50}" type="datetimeFigureOut">
              <a:rPr lang="nl-NL" smtClean="0"/>
              <a:t>20-8-2017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1623610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192ED-7D52-498E-87CF-F19D8DB5AF50}" type="datetimeFigureOut">
              <a:rPr lang="nl-NL" smtClean="0"/>
              <a:t>20-8-2017</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293046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192ED-7D52-498E-87CF-F19D8DB5AF50}" type="datetimeFigureOut">
              <a:rPr lang="nl-NL" smtClean="0"/>
              <a:t>20-8-2017</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665770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8A192ED-7D52-498E-87CF-F19D8DB5AF50}" type="datetimeFigureOut">
              <a:rPr lang="nl-NL" smtClean="0"/>
              <a:t>20-8-2017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14730132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8A192ED-7D52-498E-87CF-F19D8DB5AF50}" type="datetimeFigureOut">
              <a:rPr lang="nl-NL" smtClean="0"/>
              <a:t>20-8-2017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3623323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8A192ED-7D52-498E-87CF-F19D8DB5AF50}" type="datetimeFigureOut">
              <a:rPr lang="nl-NL" smtClean="0"/>
              <a:t>20-8-2017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3162692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8A192ED-7D52-498E-87CF-F19D8DB5AF50}" type="datetimeFigureOut">
              <a:rPr lang="nl-NL" smtClean="0"/>
              <a:t>20-8-2017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3196101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8A192ED-7D52-498E-87CF-F19D8DB5AF50}" type="datetimeFigureOut">
              <a:rPr lang="nl-NL" smtClean="0"/>
              <a:t>20-8-2017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423399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48A192ED-7D52-498E-87CF-F19D8DB5AF50}" type="datetimeFigureOut">
              <a:rPr lang="nl-NL" smtClean="0"/>
              <a:t>20-8-2017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247618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7" name="Date Placeholder 2"/>
          <p:cNvSpPr>
            <a:spLocks noGrp="1"/>
          </p:cNvSpPr>
          <p:nvPr>
            <p:ph type="dt" sz="half" idx="10"/>
          </p:nvPr>
        </p:nvSpPr>
        <p:spPr/>
        <p:txBody>
          <a:bodyPr/>
          <a:lstStyle/>
          <a:p>
            <a:fld id="{48A192ED-7D52-498E-87CF-F19D8DB5AF50}" type="datetimeFigureOut">
              <a:rPr lang="nl-NL" smtClean="0"/>
              <a:t>20-8-2017</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293214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192ED-7D52-498E-87CF-F19D8DB5AF50}" type="datetimeFigureOut">
              <a:rPr lang="nl-NL" smtClean="0"/>
              <a:t>20-8-2017</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3966557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7" name="Date Placeholder 4"/>
          <p:cNvSpPr>
            <a:spLocks noGrp="1"/>
          </p:cNvSpPr>
          <p:nvPr>
            <p:ph type="dt" sz="half" idx="10"/>
          </p:nvPr>
        </p:nvSpPr>
        <p:spPr/>
        <p:txBody>
          <a:bodyPr/>
          <a:lstStyle/>
          <a:p>
            <a:fld id="{48A192ED-7D52-498E-87CF-F19D8DB5AF50}" type="datetimeFigureOut">
              <a:rPr lang="nl-NL" smtClean="0"/>
              <a:t>20-8-2017</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400921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8A192ED-7D52-498E-87CF-F19D8DB5AF50}" type="datetimeFigureOut">
              <a:rPr lang="nl-NL" smtClean="0"/>
              <a:t>20-8-2017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F32C690-34BF-41B6-AFB1-7003F6175792}" type="slidenum">
              <a:rPr lang="nl-NL" smtClean="0"/>
              <a:t>‹nr.›</a:t>
            </a:fld>
            <a:endParaRPr lang="nl-NL"/>
          </a:p>
        </p:txBody>
      </p:sp>
    </p:spTree>
    <p:extLst>
      <p:ext uri="{BB962C8B-B14F-4D97-AF65-F5344CB8AC3E}">
        <p14:creationId xmlns:p14="http://schemas.microsoft.com/office/powerpoint/2010/main" val="723523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smtClean="0"/>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192ED-7D52-498E-87CF-F19D8DB5AF50}" type="datetimeFigureOut">
              <a:rPr lang="nl-NL" smtClean="0"/>
              <a:t>20-8-2017</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F32C690-34BF-41B6-AFB1-7003F6175792}" type="slidenum">
              <a:rPr lang="nl-NL" smtClean="0"/>
              <a:t>‹nr.›</a:t>
            </a:fld>
            <a:endParaRPr lang="nl-NL"/>
          </a:p>
        </p:txBody>
      </p:sp>
    </p:spTree>
    <p:extLst>
      <p:ext uri="{BB962C8B-B14F-4D97-AF65-F5344CB8AC3E}">
        <p14:creationId xmlns:p14="http://schemas.microsoft.com/office/powerpoint/2010/main" val="3364521139"/>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54954" y="1447801"/>
            <a:ext cx="9538445" cy="2209800"/>
          </a:xfrm>
        </p:spPr>
        <p:txBody>
          <a:bodyPr/>
          <a:lstStyle/>
          <a:p>
            <a:pPr algn="ctr"/>
            <a:r>
              <a:rPr lang="nl-NL" sz="6000" b="1" dirty="0" smtClean="0"/>
              <a:t>In of buiten het lichaam</a:t>
            </a:r>
            <a:r>
              <a:rPr lang="nl-NL" dirty="0" smtClean="0"/>
              <a:t/>
            </a:r>
            <a:br>
              <a:rPr lang="nl-NL" dirty="0" smtClean="0"/>
            </a:br>
            <a:r>
              <a:rPr lang="nl-NL" sz="3200" i="1" dirty="0" smtClean="0"/>
              <a:t>(On)lichamelijkheid in de brieven van Paulus </a:t>
            </a:r>
            <a:endParaRPr lang="nl-NL" sz="3200" i="1" dirty="0"/>
          </a:p>
        </p:txBody>
      </p:sp>
      <p:sp>
        <p:nvSpPr>
          <p:cNvPr id="3" name="Ondertitel 2"/>
          <p:cNvSpPr>
            <a:spLocks noGrp="1"/>
          </p:cNvSpPr>
          <p:nvPr>
            <p:ph type="subTitle" idx="1"/>
          </p:nvPr>
        </p:nvSpPr>
        <p:spPr>
          <a:xfrm>
            <a:off x="1154955" y="4267200"/>
            <a:ext cx="8825658" cy="1371600"/>
          </a:xfrm>
        </p:spPr>
        <p:txBody>
          <a:bodyPr>
            <a:normAutofit fontScale="92500" lnSpcReduction="10000"/>
          </a:bodyPr>
          <a:lstStyle/>
          <a:p>
            <a:endParaRPr lang="nl-NL" dirty="0" smtClean="0"/>
          </a:p>
          <a:p>
            <a:pPr algn="ctr"/>
            <a:r>
              <a:rPr lang="nl-NL" sz="2900" dirty="0" smtClean="0"/>
              <a:t>Patrick Chatelion Counet </a:t>
            </a:r>
          </a:p>
          <a:p>
            <a:pPr algn="ctr"/>
            <a:r>
              <a:rPr lang="nl-NL" sz="2900" dirty="0" smtClean="0"/>
              <a:t>Leuven 23 augustus 2017</a:t>
            </a:r>
            <a:endParaRPr lang="nl-NL" sz="2900" dirty="0"/>
          </a:p>
        </p:txBody>
      </p:sp>
    </p:spTree>
    <p:extLst>
      <p:ext uri="{BB962C8B-B14F-4D97-AF65-F5344CB8AC3E}">
        <p14:creationId xmlns:p14="http://schemas.microsoft.com/office/powerpoint/2010/main" val="3495860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1981200" y="512763"/>
            <a:ext cx="8229600" cy="773112"/>
          </a:xfrm>
        </p:spPr>
        <p:txBody>
          <a:bodyPr/>
          <a:lstStyle/>
          <a:p>
            <a:pPr>
              <a:defRPr/>
            </a:pPr>
            <a:endParaRPr lang="nl-NL" sz="2800" dirty="0">
              <a:solidFill>
                <a:schemeClr val="tx2">
                  <a:satMod val="200000"/>
                </a:schemeClr>
              </a:solidFill>
            </a:endParaRPr>
          </a:p>
        </p:txBody>
      </p:sp>
      <p:graphicFrame>
        <p:nvGraphicFramePr>
          <p:cNvPr id="5" name="Tijdelijke aanduiding voor inhoud 4"/>
          <p:cNvGraphicFramePr>
            <a:graphicFrameLocks noGrp="1"/>
          </p:cNvGraphicFramePr>
          <p:nvPr>
            <p:ph sz="half" idx="1"/>
            <p:extLst>
              <p:ext uri="{D42A27DB-BD31-4B8C-83A1-F6EECF244321}">
                <p14:modId xmlns:p14="http://schemas.microsoft.com/office/powerpoint/2010/main" val="3132917650"/>
              </p:ext>
            </p:extLst>
          </p:nvPr>
        </p:nvGraphicFramePr>
        <p:xfrm>
          <a:off x="0" y="0"/>
          <a:ext cx="6027739" cy="6858003"/>
        </p:xfrm>
        <a:graphic>
          <a:graphicData uri="http://schemas.openxmlformats.org/drawingml/2006/table">
            <a:tbl>
              <a:tblPr firstRow="1" bandRow="1">
                <a:tableStyleId>{5C22544A-7EE6-4342-B048-85BDC9FD1C3A}</a:tableStyleId>
              </a:tblPr>
              <a:tblGrid>
                <a:gridCol w="2824294">
                  <a:extLst>
                    <a:ext uri="{9D8B030D-6E8A-4147-A177-3AD203B41FA5}">
                      <a16:colId xmlns:a16="http://schemas.microsoft.com/office/drawing/2014/main" xmlns="" val="20000"/>
                    </a:ext>
                  </a:extLst>
                </a:gridCol>
                <a:gridCol w="852988">
                  <a:extLst>
                    <a:ext uri="{9D8B030D-6E8A-4147-A177-3AD203B41FA5}">
                      <a16:colId xmlns:a16="http://schemas.microsoft.com/office/drawing/2014/main" xmlns="" val="20001"/>
                    </a:ext>
                  </a:extLst>
                </a:gridCol>
                <a:gridCol w="2350457">
                  <a:extLst>
                    <a:ext uri="{9D8B030D-6E8A-4147-A177-3AD203B41FA5}">
                      <a16:colId xmlns:a16="http://schemas.microsoft.com/office/drawing/2014/main" xmlns="" val="20002"/>
                    </a:ext>
                  </a:extLst>
                </a:gridCol>
              </a:tblGrid>
              <a:tr h="929466">
                <a:tc>
                  <a:txBody>
                    <a:bodyPr/>
                    <a:lstStyle/>
                    <a:p>
                      <a:r>
                        <a:rPr lang="nl-NL" sz="2400" dirty="0">
                          <a:solidFill>
                            <a:schemeClr val="bg1"/>
                          </a:solidFill>
                        </a:rPr>
                        <a:t>authentiek</a:t>
                      </a:r>
                    </a:p>
                  </a:txBody>
                  <a:tcPr marT="45717" marB="45717"/>
                </a:tc>
                <a:tc>
                  <a:txBody>
                    <a:bodyPr/>
                    <a:lstStyle/>
                    <a:p>
                      <a:r>
                        <a:rPr lang="nl-NL" sz="2400" dirty="0">
                          <a:solidFill>
                            <a:schemeClr val="bg1"/>
                          </a:solidFill>
                        </a:rPr>
                        <a:t>jaar</a:t>
                      </a:r>
                    </a:p>
                  </a:txBody>
                  <a:tcPr marT="45717" marB="45717"/>
                </a:tc>
                <a:tc>
                  <a:txBody>
                    <a:bodyPr/>
                    <a:lstStyle/>
                    <a:p>
                      <a:r>
                        <a:rPr lang="nl-NL" sz="2400" dirty="0">
                          <a:solidFill>
                            <a:schemeClr val="bg1"/>
                          </a:solidFill>
                        </a:rPr>
                        <a:t>vanuit</a:t>
                      </a:r>
                    </a:p>
                  </a:txBody>
                  <a:tcPr marT="45717" marB="45717"/>
                </a:tc>
                <a:extLst>
                  <a:ext uri="{0D108BD9-81ED-4DB2-BD59-A6C34878D82A}">
                    <a16:rowId xmlns:a16="http://schemas.microsoft.com/office/drawing/2014/main" xmlns="" val="10000"/>
                  </a:ext>
                </a:extLst>
              </a:tr>
              <a:tr h="1083931">
                <a:tc>
                  <a:txBody>
                    <a:bodyPr/>
                    <a:lstStyle/>
                    <a:p>
                      <a:r>
                        <a:rPr lang="nl-NL" sz="2400" dirty="0">
                          <a:solidFill>
                            <a:schemeClr val="bg1"/>
                          </a:solidFill>
                        </a:rPr>
                        <a:t>1 </a:t>
                      </a:r>
                      <a:r>
                        <a:rPr lang="nl-NL" sz="2400" dirty="0" err="1">
                          <a:solidFill>
                            <a:schemeClr val="bg1"/>
                          </a:solidFill>
                        </a:rPr>
                        <a:t>Tessalonicenzen</a:t>
                      </a:r>
                      <a:endParaRPr lang="nl-NL" sz="2400" dirty="0">
                        <a:solidFill>
                          <a:schemeClr val="bg1"/>
                        </a:solidFill>
                      </a:endParaRPr>
                    </a:p>
                  </a:txBody>
                  <a:tcPr marT="45717" marB="45717"/>
                </a:tc>
                <a:tc>
                  <a:txBody>
                    <a:bodyPr/>
                    <a:lstStyle/>
                    <a:p>
                      <a:r>
                        <a:rPr lang="nl-NL" sz="2400" dirty="0">
                          <a:solidFill>
                            <a:schemeClr val="bg1"/>
                          </a:solidFill>
                        </a:rPr>
                        <a:t>50</a:t>
                      </a:r>
                    </a:p>
                  </a:txBody>
                  <a:tcPr marT="45717" marB="45717"/>
                </a:tc>
                <a:tc>
                  <a:txBody>
                    <a:bodyPr/>
                    <a:lstStyle/>
                    <a:p>
                      <a:r>
                        <a:rPr lang="nl-NL" sz="2400" dirty="0" err="1">
                          <a:solidFill>
                            <a:schemeClr val="bg1"/>
                          </a:solidFill>
                        </a:rPr>
                        <a:t>Korinthe</a:t>
                      </a:r>
                      <a:endParaRPr lang="nl-NL" sz="2400" dirty="0">
                        <a:solidFill>
                          <a:schemeClr val="bg1"/>
                        </a:solidFill>
                      </a:endParaRPr>
                    </a:p>
                  </a:txBody>
                  <a:tcPr marT="45717" marB="45717"/>
                </a:tc>
                <a:extLst>
                  <a:ext uri="{0D108BD9-81ED-4DB2-BD59-A6C34878D82A}">
                    <a16:rowId xmlns:a16="http://schemas.microsoft.com/office/drawing/2014/main" xmlns="" val="10001"/>
                  </a:ext>
                </a:extLst>
              </a:tr>
              <a:tr h="669186">
                <a:tc>
                  <a:txBody>
                    <a:bodyPr/>
                    <a:lstStyle/>
                    <a:p>
                      <a:r>
                        <a:rPr lang="nl-NL" sz="2400" dirty="0">
                          <a:solidFill>
                            <a:schemeClr val="bg1"/>
                          </a:solidFill>
                        </a:rPr>
                        <a:t>1 </a:t>
                      </a:r>
                      <a:r>
                        <a:rPr lang="nl-NL" sz="2400" dirty="0" err="1">
                          <a:solidFill>
                            <a:schemeClr val="bg1"/>
                          </a:solidFill>
                        </a:rPr>
                        <a:t>Korinthe</a:t>
                      </a:r>
                      <a:endParaRPr lang="nl-NL" sz="2400" dirty="0">
                        <a:solidFill>
                          <a:schemeClr val="bg1"/>
                        </a:solidFill>
                      </a:endParaRPr>
                    </a:p>
                  </a:txBody>
                  <a:tcPr marT="45717" marB="45717"/>
                </a:tc>
                <a:tc>
                  <a:txBody>
                    <a:bodyPr/>
                    <a:lstStyle/>
                    <a:p>
                      <a:r>
                        <a:rPr lang="nl-NL" sz="2400" dirty="0">
                          <a:solidFill>
                            <a:schemeClr val="bg1"/>
                          </a:solidFill>
                        </a:rPr>
                        <a:t>54</a:t>
                      </a:r>
                    </a:p>
                  </a:txBody>
                  <a:tcPr marT="45717" marB="45717"/>
                </a:tc>
                <a:tc>
                  <a:txBody>
                    <a:bodyPr/>
                    <a:lstStyle/>
                    <a:p>
                      <a:r>
                        <a:rPr lang="nl-NL" sz="2400" dirty="0" err="1">
                          <a:solidFill>
                            <a:schemeClr val="bg1"/>
                          </a:solidFill>
                        </a:rPr>
                        <a:t>Efese</a:t>
                      </a:r>
                      <a:endParaRPr lang="nl-NL" sz="2400" dirty="0">
                        <a:solidFill>
                          <a:schemeClr val="bg1"/>
                        </a:solidFill>
                      </a:endParaRPr>
                    </a:p>
                  </a:txBody>
                  <a:tcPr marT="45717" marB="45717"/>
                </a:tc>
                <a:extLst>
                  <a:ext uri="{0D108BD9-81ED-4DB2-BD59-A6C34878D82A}">
                    <a16:rowId xmlns:a16="http://schemas.microsoft.com/office/drawing/2014/main" xmlns="" val="10002"/>
                  </a:ext>
                </a:extLst>
              </a:tr>
              <a:tr h="1083931">
                <a:tc>
                  <a:txBody>
                    <a:bodyPr/>
                    <a:lstStyle/>
                    <a:p>
                      <a:r>
                        <a:rPr lang="nl-NL" sz="2400" dirty="0">
                          <a:solidFill>
                            <a:schemeClr val="bg1"/>
                          </a:solidFill>
                        </a:rPr>
                        <a:t>2 </a:t>
                      </a:r>
                      <a:r>
                        <a:rPr lang="nl-NL" sz="2400" dirty="0" err="1">
                          <a:solidFill>
                            <a:schemeClr val="bg1"/>
                          </a:solidFill>
                        </a:rPr>
                        <a:t>Korinthe</a:t>
                      </a:r>
                      <a:endParaRPr lang="nl-NL" sz="2400" dirty="0">
                        <a:solidFill>
                          <a:schemeClr val="bg1"/>
                        </a:solidFill>
                      </a:endParaRPr>
                    </a:p>
                  </a:txBody>
                  <a:tcPr marT="45717" marB="45717"/>
                </a:tc>
                <a:tc>
                  <a:txBody>
                    <a:bodyPr/>
                    <a:lstStyle/>
                    <a:p>
                      <a:r>
                        <a:rPr lang="nl-NL" sz="2400" dirty="0">
                          <a:solidFill>
                            <a:schemeClr val="bg1"/>
                          </a:solidFill>
                        </a:rPr>
                        <a:t>55</a:t>
                      </a:r>
                    </a:p>
                  </a:txBody>
                  <a:tcPr marT="45717" marB="45717"/>
                </a:tc>
                <a:tc>
                  <a:txBody>
                    <a:bodyPr/>
                    <a:lstStyle/>
                    <a:p>
                      <a:r>
                        <a:rPr lang="nl-NL" sz="2400" dirty="0">
                          <a:solidFill>
                            <a:schemeClr val="bg1"/>
                          </a:solidFill>
                        </a:rPr>
                        <a:t>uit gevangenis</a:t>
                      </a:r>
                    </a:p>
                    <a:p>
                      <a:r>
                        <a:rPr lang="nl-NL" sz="2400" baseline="0" dirty="0">
                          <a:solidFill>
                            <a:schemeClr val="bg1"/>
                          </a:solidFill>
                        </a:rPr>
                        <a:t>       in </a:t>
                      </a:r>
                      <a:r>
                        <a:rPr lang="nl-NL" sz="2400" dirty="0" err="1">
                          <a:solidFill>
                            <a:schemeClr val="bg1"/>
                          </a:solidFill>
                        </a:rPr>
                        <a:t>Efese</a:t>
                      </a:r>
                      <a:endParaRPr lang="nl-NL" sz="2400" dirty="0">
                        <a:solidFill>
                          <a:schemeClr val="bg1"/>
                        </a:solidFill>
                      </a:endParaRPr>
                    </a:p>
                  </a:txBody>
                  <a:tcPr marT="45717" marB="45717"/>
                </a:tc>
                <a:extLst>
                  <a:ext uri="{0D108BD9-81ED-4DB2-BD59-A6C34878D82A}">
                    <a16:rowId xmlns:a16="http://schemas.microsoft.com/office/drawing/2014/main" xmlns="" val="10003"/>
                  </a:ext>
                </a:extLst>
              </a:tr>
              <a:tr h="1083931">
                <a:tc>
                  <a:txBody>
                    <a:bodyPr/>
                    <a:lstStyle/>
                    <a:p>
                      <a:r>
                        <a:rPr lang="nl-NL" sz="2400" dirty="0">
                          <a:solidFill>
                            <a:schemeClr val="bg1"/>
                          </a:solidFill>
                        </a:rPr>
                        <a:t>Galaten</a:t>
                      </a:r>
                    </a:p>
                  </a:txBody>
                  <a:tcPr marT="45717" marB="45717"/>
                </a:tc>
                <a:tc>
                  <a:txBody>
                    <a:bodyPr/>
                    <a:lstStyle/>
                    <a:p>
                      <a:r>
                        <a:rPr lang="nl-NL" sz="2400" dirty="0">
                          <a:solidFill>
                            <a:schemeClr val="bg1"/>
                          </a:solidFill>
                        </a:rPr>
                        <a:t>55</a:t>
                      </a:r>
                    </a:p>
                  </a:txBody>
                  <a:tcPr marT="45717" marB="45717"/>
                </a:tc>
                <a:tc>
                  <a:txBody>
                    <a:bodyPr/>
                    <a:lstStyle/>
                    <a:p>
                      <a:r>
                        <a:rPr lang="nl-NL" sz="2400" dirty="0">
                          <a:solidFill>
                            <a:schemeClr val="bg1"/>
                          </a:solidFill>
                        </a:rPr>
                        <a:t>uit</a:t>
                      </a:r>
                      <a:r>
                        <a:rPr lang="nl-NL" sz="2400" baseline="0" dirty="0">
                          <a:solidFill>
                            <a:schemeClr val="bg1"/>
                          </a:solidFill>
                        </a:rPr>
                        <a:t> g</a:t>
                      </a:r>
                      <a:r>
                        <a:rPr lang="nl-NL" sz="2400" dirty="0">
                          <a:solidFill>
                            <a:schemeClr val="bg1"/>
                          </a:solidFill>
                        </a:rPr>
                        <a:t>evangenis</a:t>
                      </a:r>
                    </a:p>
                    <a:p>
                      <a:r>
                        <a:rPr lang="nl-NL" sz="2400" dirty="0">
                          <a:solidFill>
                            <a:schemeClr val="bg1"/>
                          </a:solidFill>
                        </a:rPr>
                        <a:t>        in </a:t>
                      </a:r>
                      <a:r>
                        <a:rPr lang="nl-NL" sz="2400" dirty="0" err="1">
                          <a:solidFill>
                            <a:schemeClr val="bg1"/>
                          </a:solidFill>
                        </a:rPr>
                        <a:t>Efese</a:t>
                      </a:r>
                      <a:endParaRPr lang="nl-NL" sz="2400" dirty="0">
                        <a:solidFill>
                          <a:schemeClr val="bg1"/>
                        </a:solidFill>
                      </a:endParaRPr>
                    </a:p>
                  </a:txBody>
                  <a:tcPr marT="45717" marB="45717"/>
                </a:tc>
                <a:extLst>
                  <a:ext uri="{0D108BD9-81ED-4DB2-BD59-A6C34878D82A}">
                    <a16:rowId xmlns:a16="http://schemas.microsoft.com/office/drawing/2014/main" xmlns="" val="10004"/>
                  </a:ext>
                </a:extLst>
              </a:tr>
              <a:tr h="669186">
                <a:tc>
                  <a:txBody>
                    <a:bodyPr/>
                    <a:lstStyle/>
                    <a:p>
                      <a:r>
                        <a:rPr lang="nl-NL" sz="2400" dirty="0" err="1">
                          <a:solidFill>
                            <a:schemeClr val="bg1"/>
                          </a:solidFill>
                        </a:rPr>
                        <a:t>Filippenzen</a:t>
                      </a:r>
                      <a:endParaRPr lang="nl-NL" sz="2400" dirty="0">
                        <a:solidFill>
                          <a:schemeClr val="bg1"/>
                        </a:solidFill>
                      </a:endParaRPr>
                    </a:p>
                  </a:txBody>
                  <a:tcPr marT="45717" marB="45717"/>
                </a:tc>
                <a:tc>
                  <a:txBody>
                    <a:bodyPr/>
                    <a:lstStyle/>
                    <a:p>
                      <a:r>
                        <a:rPr lang="nl-NL" sz="2400" dirty="0">
                          <a:solidFill>
                            <a:schemeClr val="bg1"/>
                          </a:solidFill>
                        </a:rPr>
                        <a:t>56</a:t>
                      </a:r>
                    </a:p>
                  </a:txBody>
                  <a:tcPr marT="45717" marB="45717"/>
                </a:tc>
                <a:tc>
                  <a:txBody>
                    <a:bodyPr/>
                    <a:lstStyle/>
                    <a:p>
                      <a:r>
                        <a:rPr lang="nl-NL" sz="2400" dirty="0">
                          <a:solidFill>
                            <a:schemeClr val="bg1"/>
                          </a:solidFill>
                        </a:rPr>
                        <a:t>Macedonië</a:t>
                      </a:r>
                    </a:p>
                  </a:txBody>
                  <a:tcPr marT="45717" marB="45717"/>
                </a:tc>
                <a:extLst>
                  <a:ext uri="{0D108BD9-81ED-4DB2-BD59-A6C34878D82A}">
                    <a16:rowId xmlns:a16="http://schemas.microsoft.com/office/drawing/2014/main" xmlns="" val="10005"/>
                  </a:ext>
                </a:extLst>
              </a:tr>
              <a:tr h="669186">
                <a:tc>
                  <a:txBody>
                    <a:bodyPr/>
                    <a:lstStyle/>
                    <a:p>
                      <a:r>
                        <a:rPr lang="nl-NL" sz="2400" dirty="0" err="1">
                          <a:solidFill>
                            <a:schemeClr val="bg1"/>
                          </a:solidFill>
                        </a:rPr>
                        <a:t>Filemon</a:t>
                      </a:r>
                      <a:endParaRPr lang="nl-NL" sz="2400" dirty="0">
                        <a:solidFill>
                          <a:schemeClr val="bg1"/>
                        </a:solidFill>
                      </a:endParaRPr>
                    </a:p>
                  </a:txBody>
                  <a:tcPr marT="45717" marB="45717"/>
                </a:tc>
                <a:tc>
                  <a:txBody>
                    <a:bodyPr/>
                    <a:lstStyle/>
                    <a:p>
                      <a:r>
                        <a:rPr lang="nl-NL" sz="2400" dirty="0">
                          <a:solidFill>
                            <a:schemeClr val="bg1"/>
                          </a:solidFill>
                        </a:rPr>
                        <a:t>56</a:t>
                      </a:r>
                    </a:p>
                  </a:txBody>
                  <a:tcPr marT="45717" marB="45717"/>
                </a:tc>
                <a:tc>
                  <a:txBody>
                    <a:bodyPr/>
                    <a:lstStyle/>
                    <a:p>
                      <a:r>
                        <a:rPr lang="nl-NL" sz="2400" dirty="0">
                          <a:solidFill>
                            <a:schemeClr val="bg1"/>
                          </a:solidFill>
                        </a:rPr>
                        <a:t>Macedonië</a:t>
                      </a:r>
                    </a:p>
                  </a:txBody>
                  <a:tcPr marT="45717" marB="45717"/>
                </a:tc>
                <a:extLst>
                  <a:ext uri="{0D108BD9-81ED-4DB2-BD59-A6C34878D82A}">
                    <a16:rowId xmlns:a16="http://schemas.microsoft.com/office/drawing/2014/main" xmlns="" val="10006"/>
                  </a:ext>
                </a:extLst>
              </a:tr>
              <a:tr h="669186">
                <a:tc>
                  <a:txBody>
                    <a:bodyPr/>
                    <a:lstStyle/>
                    <a:p>
                      <a:r>
                        <a:rPr lang="nl-NL" sz="2400" dirty="0">
                          <a:solidFill>
                            <a:schemeClr val="bg1"/>
                          </a:solidFill>
                        </a:rPr>
                        <a:t>Romeinen</a:t>
                      </a:r>
                    </a:p>
                  </a:txBody>
                  <a:tcPr marT="45717" marB="45717"/>
                </a:tc>
                <a:tc>
                  <a:txBody>
                    <a:bodyPr/>
                    <a:lstStyle/>
                    <a:p>
                      <a:r>
                        <a:rPr lang="nl-NL" sz="2400" dirty="0">
                          <a:solidFill>
                            <a:schemeClr val="bg1"/>
                          </a:solidFill>
                        </a:rPr>
                        <a:t>56</a:t>
                      </a:r>
                    </a:p>
                  </a:txBody>
                  <a:tcPr marT="45717" marB="45717"/>
                </a:tc>
                <a:tc>
                  <a:txBody>
                    <a:bodyPr/>
                    <a:lstStyle/>
                    <a:p>
                      <a:r>
                        <a:rPr lang="nl-NL" sz="2400" dirty="0" err="1">
                          <a:solidFill>
                            <a:schemeClr val="bg1"/>
                          </a:solidFill>
                        </a:rPr>
                        <a:t>Korinthe</a:t>
                      </a:r>
                      <a:endParaRPr lang="nl-NL" sz="2400" dirty="0">
                        <a:solidFill>
                          <a:schemeClr val="bg1"/>
                        </a:solidFill>
                      </a:endParaRPr>
                    </a:p>
                  </a:txBody>
                  <a:tcPr marT="45717" marB="45717"/>
                </a:tc>
                <a:extLst>
                  <a:ext uri="{0D108BD9-81ED-4DB2-BD59-A6C34878D82A}">
                    <a16:rowId xmlns:a16="http://schemas.microsoft.com/office/drawing/2014/main" xmlns="" val="10007"/>
                  </a:ext>
                </a:extLst>
              </a:tr>
            </a:tbl>
          </a:graphicData>
        </a:graphic>
      </p:graphicFrame>
      <p:graphicFrame>
        <p:nvGraphicFramePr>
          <p:cNvPr id="6" name="Tijdelijke aanduiding voor inhoud 5"/>
          <p:cNvGraphicFramePr>
            <a:graphicFrameLocks noGrp="1"/>
          </p:cNvGraphicFramePr>
          <p:nvPr>
            <p:ph sz="half" idx="2"/>
            <p:extLst>
              <p:ext uri="{D42A27DB-BD31-4B8C-83A1-F6EECF244321}">
                <p14:modId xmlns:p14="http://schemas.microsoft.com/office/powerpoint/2010/main" val="3460543734"/>
              </p:ext>
            </p:extLst>
          </p:nvPr>
        </p:nvGraphicFramePr>
        <p:xfrm>
          <a:off x="6383339" y="0"/>
          <a:ext cx="6284004" cy="7215035"/>
        </p:xfrm>
        <a:graphic>
          <a:graphicData uri="http://schemas.openxmlformats.org/drawingml/2006/table">
            <a:tbl>
              <a:tblPr firstRow="1" bandRow="1">
                <a:tableStyleId>{5C22544A-7EE6-4342-B048-85BDC9FD1C3A}</a:tableStyleId>
              </a:tblPr>
              <a:tblGrid>
                <a:gridCol w="3740421">
                  <a:extLst>
                    <a:ext uri="{9D8B030D-6E8A-4147-A177-3AD203B41FA5}">
                      <a16:colId xmlns:a16="http://schemas.microsoft.com/office/drawing/2014/main" xmlns="" val="20000"/>
                    </a:ext>
                  </a:extLst>
                </a:gridCol>
                <a:gridCol w="2543583">
                  <a:extLst>
                    <a:ext uri="{9D8B030D-6E8A-4147-A177-3AD203B41FA5}">
                      <a16:colId xmlns:a16="http://schemas.microsoft.com/office/drawing/2014/main" xmlns="" val="20001"/>
                    </a:ext>
                  </a:extLst>
                </a:gridCol>
              </a:tblGrid>
              <a:tr h="902660">
                <a:tc>
                  <a:txBody>
                    <a:bodyPr/>
                    <a:lstStyle/>
                    <a:p>
                      <a:r>
                        <a:rPr lang="nl-NL" sz="2400" dirty="0" err="1">
                          <a:solidFill>
                            <a:schemeClr val="bg1"/>
                          </a:solidFill>
                        </a:rPr>
                        <a:t>deuteropaulijns</a:t>
                      </a:r>
                      <a:endParaRPr lang="nl-NL" sz="2400" dirty="0">
                        <a:solidFill>
                          <a:schemeClr val="bg1"/>
                        </a:solidFill>
                      </a:endParaRPr>
                    </a:p>
                  </a:txBody>
                  <a:tcPr marL="91439" marR="91439"/>
                </a:tc>
                <a:tc>
                  <a:txBody>
                    <a:bodyPr/>
                    <a:lstStyle/>
                    <a:p>
                      <a:r>
                        <a:rPr lang="nl-NL" sz="2400" dirty="0" smtClean="0">
                          <a:solidFill>
                            <a:schemeClr val="bg1"/>
                          </a:solidFill>
                        </a:rPr>
                        <a:t>jaar</a:t>
                      </a:r>
                      <a:endParaRPr lang="nl-NL" sz="2400" dirty="0">
                        <a:solidFill>
                          <a:schemeClr val="bg1"/>
                        </a:solidFill>
                      </a:endParaRPr>
                    </a:p>
                  </a:txBody>
                  <a:tcPr marL="91439" marR="91439"/>
                </a:tc>
                <a:extLst>
                  <a:ext uri="{0D108BD9-81ED-4DB2-BD59-A6C34878D82A}">
                    <a16:rowId xmlns:a16="http://schemas.microsoft.com/office/drawing/2014/main" xmlns="" val="10000"/>
                  </a:ext>
                </a:extLst>
              </a:tr>
              <a:tr h="1078847">
                <a:tc>
                  <a:txBody>
                    <a:bodyPr/>
                    <a:lstStyle/>
                    <a:p>
                      <a:r>
                        <a:rPr lang="nl-NL" sz="2400" dirty="0"/>
                        <a:t>2 </a:t>
                      </a:r>
                      <a:r>
                        <a:rPr lang="nl-NL" sz="2400" dirty="0" err="1"/>
                        <a:t>Tessalonicenzen</a:t>
                      </a:r>
                      <a:endParaRPr lang="nl-NL" sz="2400" dirty="0"/>
                    </a:p>
                  </a:txBody>
                  <a:tcPr marL="91439" marR="91439"/>
                </a:tc>
                <a:tc>
                  <a:txBody>
                    <a:bodyPr/>
                    <a:lstStyle/>
                    <a:p>
                      <a:r>
                        <a:rPr lang="nl-NL" sz="2400" dirty="0"/>
                        <a:t>tussen 70-90</a:t>
                      </a:r>
                    </a:p>
                  </a:txBody>
                  <a:tcPr marL="91439" marR="91439"/>
                </a:tc>
                <a:extLst>
                  <a:ext uri="{0D108BD9-81ED-4DB2-BD59-A6C34878D82A}">
                    <a16:rowId xmlns:a16="http://schemas.microsoft.com/office/drawing/2014/main" xmlns="" val="10001"/>
                  </a:ext>
                </a:extLst>
              </a:tr>
              <a:tr h="672793">
                <a:tc>
                  <a:txBody>
                    <a:bodyPr/>
                    <a:lstStyle/>
                    <a:p>
                      <a:r>
                        <a:rPr lang="nl-NL" sz="2400" dirty="0" err="1"/>
                        <a:t>Kolossenzen</a:t>
                      </a:r>
                      <a:endParaRPr lang="nl-NL" sz="2400" dirty="0"/>
                    </a:p>
                  </a:txBody>
                  <a:tcPr marL="91439" marR="91439"/>
                </a:tc>
                <a:tc>
                  <a:txBody>
                    <a:bodyPr/>
                    <a:lstStyle/>
                    <a:p>
                      <a:r>
                        <a:rPr lang="nl-NL" sz="2400" dirty="0"/>
                        <a:t>na 70</a:t>
                      </a:r>
                    </a:p>
                  </a:txBody>
                  <a:tcPr marL="91439" marR="91439"/>
                </a:tc>
                <a:extLst>
                  <a:ext uri="{0D108BD9-81ED-4DB2-BD59-A6C34878D82A}">
                    <a16:rowId xmlns:a16="http://schemas.microsoft.com/office/drawing/2014/main" xmlns="" val="10002"/>
                  </a:ext>
                </a:extLst>
              </a:tr>
              <a:tr h="1143000">
                <a:tc>
                  <a:txBody>
                    <a:bodyPr/>
                    <a:lstStyle/>
                    <a:p>
                      <a:r>
                        <a:rPr lang="nl-NL" sz="2400" dirty="0" err="1"/>
                        <a:t>Efese</a:t>
                      </a:r>
                      <a:endParaRPr lang="nl-NL" sz="2400" dirty="0"/>
                    </a:p>
                  </a:txBody>
                  <a:tcPr marL="91439" marR="91439"/>
                </a:tc>
                <a:tc>
                  <a:txBody>
                    <a:bodyPr/>
                    <a:lstStyle/>
                    <a:p>
                      <a:r>
                        <a:rPr lang="nl-NL" sz="2400" dirty="0"/>
                        <a:t>na 70</a:t>
                      </a:r>
                    </a:p>
                  </a:txBody>
                  <a:tcPr marL="91439" marR="91439"/>
                </a:tc>
                <a:extLst>
                  <a:ext uri="{0D108BD9-81ED-4DB2-BD59-A6C34878D82A}">
                    <a16:rowId xmlns:a16="http://schemas.microsoft.com/office/drawing/2014/main" xmlns="" val="10003"/>
                  </a:ext>
                </a:extLst>
              </a:tr>
              <a:tr h="1117600">
                <a:tc>
                  <a:txBody>
                    <a:bodyPr/>
                    <a:lstStyle/>
                    <a:p>
                      <a:r>
                        <a:rPr lang="nl-NL" sz="2400" dirty="0"/>
                        <a:t>1 </a:t>
                      </a:r>
                      <a:r>
                        <a:rPr lang="nl-NL" sz="2400" dirty="0" err="1"/>
                        <a:t>Timoteüs</a:t>
                      </a:r>
                      <a:endParaRPr lang="nl-NL" sz="2400" dirty="0"/>
                    </a:p>
                  </a:txBody>
                  <a:tcPr marL="91439" marR="91439"/>
                </a:tc>
                <a:tc>
                  <a:txBody>
                    <a:bodyPr/>
                    <a:lstStyle/>
                    <a:p>
                      <a:r>
                        <a:rPr lang="nl-NL" sz="2400" dirty="0"/>
                        <a:t>na 80</a:t>
                      </a:r>
                    </a:p>
                  </a:txBody>
                  <a:tcPr marL="91439" marR="91439"/>
                </a:tc>
                <a:extLst>
                  <a:ext uri="{0D108BD9-81ED-4DB2-BD59-A6C34878D82A}">
                    <a16:rowId xmlns:a16="http://schemas.microsoft.com/office/drawing/2014/main" xmlns="" val="10004"/>
                  </a:ext>
                </a:extLst>
              </a:tr>
              <a:tr h="609600">
                <a:tc>
                  <a:txBody>
                    <a:bodyPr/>
                    <a:lstStyle/>
                    <a:p>
                      <a:r>
                        <a:rPr lang="nl-NL" sz="2400" dirty="0"/>
                        <a:t>2 </a:t>
                      </a:r>
                      <a:r>
                        <a:rPr lang="nl-NL" sz="2400" dirty="0" err="1"/>
                        <a:t>Timoteüs</a:t>
                      </a:r>
                      <a:endParaRPr lang="nl-NL" sz="2400" dirty="0"/>
                    </a:p>
                  </a:txBody>
                  <a:tcPr marL="91439" marR="91439"/>
                </a:tc>
                <a:tc>
                  <a:txBody>
                    <a:bodyPr/>
                    <a:lstStyle/>
                    <a:p>
                      <a:r>
                        <a:rPr lang="nl-NL" sz="2400" dirty="0"/>
                        <a:t>na 80</a:t>
                      </a:r>
                    </a:p>
                  </a:txBody>
                  <a:tcPr marL="91439" marR="91439"/>
                </a:tc>
                <a:extLst>
                  <a:ext uri="{0D108BD9-81ED-4DB2-BD59-A6C34878D82A}">
                    <a16:rowId xmlns:a16="http://schemas.microsoft.com/office/drawing/2014/main" xmlns="" val="10005"/>
                  </a:ext>
                </a:extLst>
              </a:tr>
              <a:tr h="698500">
                <a:tc>
                  <a:txBody>
                    <a:bodyPr/>
                    <a:lstStyle/>
                    <a:p>
                      <a:r>
                        <a:rPr lang="nl-NL" sz="2400" dirty="0"/>
                        <a:t>Titus</a:t>
                      </a:r>
                    </a:p>
                  </a:txBody>
                  <a:tcPr marL="91439" marR="91439"/>
                </a:tc>
                <a:tc>
                  <a:txBody>
                    <a:bodyPr/>
                    <a:lstStyle/>
                    <a:p>
                      <a:r>
                        <a:rPr lang="nl-NL" sz="2400" dirty="0"/>
                        <a:t>na 80</a:t>
                      </a:r>
                    </a:p>
                  </a:txBody>
                  <a:tcPr marL="91439" marR="91439"/>
                </a:tc>
                <a:extLst>
                  <a:ext uri="{0D108BD9-81ED-4DB2-BD59-A6C34878D82A}">
                    <a16:rowId xmlns:a16="http://schemas.microsoft.com/office/drawing/2014/main" xmlns="" val="10006"/>
                  </a:ext>
                </a:extLst>
              </a:tr>
              <a:tr h="992035">
                <a:tc>
                  <a:txBody>
                    <a:bodyPr/>
                    <a:lstStyle/>
                    <a:p>
                      <a:r>
                        <a:rPr lang="nl-NL" sz="2400" dirty="0"/>
                        <a:t>(Hebreeën</a:t>
                      </a:r>
                    </a:p>
                  </a:txBody>
                  <a:tcPr marL="91439" marR="91439"/>
                </a:tc>
                <a:tc>
                  <a:txBody>
                    <a:bodyPr/>
                    <a:lstStyle/>
                    <a:p>
                      <a:r>
                        <a:rPr lang="nl-NL" sz="2400" dirty="0"/>
                        <a:t>tussen 75-100)</a:t>
                      </a:r>
                    </a:p>
                  </a:txBody>
                  <a:tcPr marL="91439" marR="91439"/>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066459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673100" y="952500"/>
            <a:ext cx="11087100" cy="4678204"/>
          </a:xfrm>
          <a:prstGeom prst="rect">
            <a:avLst/>
          </a:prstGeom>
          <a:noFill/>
        </p:spPr>
        <p:txBody>
          <a:bodyPr wrap="square" rtlCol="0">
            <a:spAutoFit/>
          </a:bodyPr>
          <a:lstStyle/>
          <a:p>
            <a:r>
              <a:rPr lang="nl-NL" sz="4400" dirty="0" smtClean="0"/>
              <a:t>Paulus’ opvatting </a:t>
            </a:r>
          </a:p>
          <a:p>
            <a:r>
              <a:rPr lang="nl-NL" sz="4400" dirty="0"/>
              <a:t>	</a:t>
            </a:r>
            <a:r>
              <a:rPr lang="nl-NL" sz="4400" dirty="0" smtClean="0"/>
              <a:t>over </a:t>
            </a:r>
            <a:r>
              <a:rPr lang="nl-NL" sz="4400" dirty="0"/>
              <a:t>het lichaam </a:t>
            </a:r>
            <a:r>
              <a:rPr lang="nl-NL" sz="4400" dirty="0" smtClean="0"/>
              <a:t>[</a:t>
            </a:r>
            <a:r>
              <a:rPr lang="nl-NL" sz="4400" i="1" dirty="0" smtClean="0"/>
              <a:t>soma</a:t>
            </a:r>
            <a:r>
              <a:rPr lang="nl-NL" sz="4400" dirty="0" smtClean="0"/>
              <a:t>]</a:t>
            </a:r>
          </a:p>
          <a:p>
            <a:endParaRPr lang="nl-NL" dirty="0" smtClean="0"/>
          </a:p>
          <a:p>
            <a:endParaRPr lang="nl-NL" sz="3200" dirty="0"/>
          </a:p>
          <a:p>
            <a:r>
              <a:rPr lang="nl-NL" sz="3200" dirty="0" smtClean="0"/>
              <a:t>	1. in </a:t>
            </a:r>
            <a:r>
              <a:rPr lang="nl-NL" sz="3200" dirty="0"/>
              <a:t>relatie tot </a:t>
            </a:r>
            <a:r>
              <a:rPr lang="nl-NL" sz="3200" dirty="0" smtClean="0"/>
              <a:t>ziel [</a:t>
            </a:r>
            <a:r>
              <a:rPr lang="nl-NL" sz="3200" i="1" dirty="0" err="1" smtClean="0"/>
              <a:t>psuchè</a:t>
            </a:r>
            <a:r>
              <a:rPr lang="nl-NL" sz="3200" dirty="0"/>
              <a:t>]</a:t>
            </a:r>
            <a:r>
              <a:rPr lang="nl-NL" sz="3200" dirty="0" smtClean="0"/>
              <a:t> en geest [</a:t>
            </a:r>
            <a:r>
              <a:rPr lang="nl-NL" sz="3200" i="1" dirty="0" smtClean="0"/>
              <a:t>pneuma</a:t>
            </a:r>
            <a:r>
              <a:rPr lang="nl-NL" sz="3200" dirty="0"/>
              <a:t>]</a:t>
            </a:r>
            <a:endParaRPr lang="nl-NL" sz="3200" dirty="0" smtClean="0"/>
          </a:p>
          <a:p>
            <a:endParaRPr lang="nl-NL" sz="3200" dirty="0"/>
          </a:p>
          <a:p>
            <a:r>
              <a:rPr lang="nl-NL" sz="3200" dirty="0" smtClean="0"/>
              <a:t>	2. in </a:t>
            </a:r>
            <a:r>
              <a:rPr lang="nl-NL" sz="3200" dirty="0"/>
              <a:t>relatie tot seksualiteit, </a:t>
            </a:r>
            <a:r>
              <a:rPr lang="nl-NL" sz="3200" dirty="0" smtClean="0"/>
              <a:t>lust</a:t>
            </a:r>
            <a:r>
              <a:rPr lang="nl-NL" sz="3200" dirty="0"/>
              <a:t>, </a:t>
            </a:r>
            <a:r>
              <a:rPr lang="nl-NL" sz="3200" dirty="0" smtClean="0"/>
              <a:t>zonde [</a:t>
            </a:r>
            <a:r>
              <a:rPr lang="nl-NL" sz="3200" i="1" dirty="0" err="1" smtClean="0"/>
              <a:t>sarx</a:t>
            </a:r>
            <a:r>
              <a:rPr lang="nl-NL" sz="3200" dirty="0"/>
              <a:t>]</a:t>
            </a:r>
            <a:endParaRPr lang="nl-NL" sz="3200" dirty="0" smtClean="0"/>
          </a:p>
          <a:p>
            <a:endParaRPr lang="nl-NL" sz="3200" dirty="0"/>
          </a:p>
          <a:p>
            <a:r>
              <a:rPr lang="nl-NL" sz="3200" dirty="0" smtClean="0"/>
              <a:t>	3. in </a:t>
            </a:r>
            <a:r>
              <a:rPr lang="nl-NL" sz="3200" dirty="0"/>
              <a:t>relatie tot vergankelijkheid en </a:t>
            </a:r>
            <a:r>
              <a:rPr lang="nl-NL" sz="3200" dirty="0" smtClean="0"/>
              <a:t>dood</a:t>
            </a:r>
            <a:endParaRPr lang="nl-NL" sz="3200" dirty="0"/>
          </a:p>
        </p:txBody>
      </p:sp>
    </p:spTree>
    <p:extLst>
      <p:ext uri="{BB962C8B-B14F-4D97-AF65-F5344CB8AC3E}">
        <p14:creationId xmlns:p14="http://schemas.microsoft.com/office/powerpoint/2010/main" val="1137469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810984" y="546101"/>
            <a:ext cx="11381015" cy="5262979"/>
          </a:xfrm>
          <a:prstGeom prst="rect">
            <a:avLst/>
          </a:prstGeom>
          <a:noFill/>
        </p:spPr>
        <p:txBody>
          <a:bodyPr wrap="square" rtlCol="0">
            <a:spAutoFit/>
          </a:bodyPr>
          <a:lstStyle/>
          <a:p>
            <a:r>
              <a:rPr lang="nl-NL" sz="4400" i="1" dirty="0" smtClean="0"/>
              <a:t>Soma</a:t>
            </a:r>
          </a:p>
          <a:p>
            <a:endParaRPr lang="nl-NL" sz="2800" dirty="0"/>
          </a:p>
          <a:p>
            <a:r>
              <a:rPr lang="nl-NL" sz="4000" dirty="0" smtClean="0"/>
              <a:t>	</a:t>
            </a:r>
            <a:r>
              <a:rPr lang="nl-NL" sz="2800" dirty="0" smtClean="0"/>
              <a:t>‘lichaam’: </a:t>
            </a:r>
          </a:p>
          <a:p>
            <a:r>
              <a:rPr lang="nl-NL" sz="2800" dirty="0"/>
              <a:t>	</a:t>
            </a:r>
            <a:r>
              <a:rPr lang="nl-NL" sz="2800" dirty="0" smtClean="0"/>
              <a:t>	belichaming van de menselijke modaliteit (‘persoon’)</a:t>
            </a:r>
            <a:endParaRPr lang="nl-NL" sz="4000" dirty="0"/>
          </a:p>
          <a:p>
            <a:r>
              <a:rPr lang="nl-NL" sz="2800" dirty="0" smtClean="0"/>
              <a:t>	“… lichamelijke </a:t>
            </a:r>
            <a:r>
              <a:rPr lang="nl-NL" sz="2800" u="sng" dirty="0" smtClean="0"/>
              <a:t>aanwezigheid</a:t>
            </a:r>
            <a:r>
              <a:rPr lang="nl-NL" sz="2800" dirty="0" smtClean="0"/>
              <a:t> in de wereld”</a:t>
            </a:r>
          </a:p>
          <a:p>
            <a:endParaRPr lang="nl-NL" sz="2800" dirty="0"/>
          </a:p>
          <a:p>
            <a:r>
              <a:rPr lang="nl-NL" sz="4400" i="1" dirty="0" err="1" smtClean="0"/>
              <a:t>Sarx</a:t>
            </a:r>
            <a:endParaRPr lang="nl-NL" sz="4400" i="1" dirty="0" smtClean="0"/>
          </a:p>
          <a:p>
            <a:endParaRPr lang="nl-NL" sz="2800" i="1" dirty="0" smtClean="0"/>
          </a:p>
          <a:p>
            <a:r>
              <a:rPr lang="nl-NL" sz="4000" dirty="0"/>
              <a:t>	</a:t>
            </a:r>
            <a:r>
              <a:rPr lang="nl-NL" sz="2800" dirty="0" smtClean="0"/>
              <a:t>‘lijf’ - ‘vlees’</a:t>
            </a:r>
          </a:p>
          <a:p>
            <a:r>
              <a:rPr lang="nl-NL" sz="2800" dirty="0"/>
              <a:t>	</a:t>
            </a:r>
            <a:r>
              <a:rPr lang="nl-NL" sz="2800" dirty="0" smtClean="0"/>
              <a:t>“… toebehorend aan, </a:t>
            </a:r>
            <a:r>
              <a:rPr lang="nl-NL" sz="2800" u="sng" dirty="0" smtClean="0"/>
              <a:t>in het bezit van</a:t>
            </a:r>
            <a:r>
              <a:rPr lang="nl-NL" sz="2800" dirty="0" smtClean="0"/>
              <a:t> de wereld” (Dunn)</a:t>
            </a:r>
            <a:endParaRPr lang="nl-NL" sz="2800" dirty="0"/>
          </a:p>
        </p:txBody>
      </p:sp>
    </p:spTree>
    <p:extLst>
      <p:ext uri="{BB962C8B-B14F-4D97-AF65-F5344CB8AC3E}">
        <p14:creationId xmlns:p14="http://schemas.microsoft.com/office/powerpoint/2010/main" val="368526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669471" y="709519"/>
            <a:ext cx="11250386" cy="5201424"/>
          </a:xfrm>
          <a:prstGeom prst="rect">
            <a:avLst/>
          </a:prstGeom>
          <a:noFill/>
        </p:spPr>
        <p:txBody>
          <a:bodyPr wrap="square" rtlCol="0">
            <a:spAutoFit/>
          </a:bodyPr>
          <a:lstStyle/>
          <a:p>
            <a:pPr marL="342900" indent="-342900">
              <a:buAutoNum type="arabicPeriod"/>
            </a:pPr>
            <a:r>
              <a:rPr lang="nl-NL" sz="4000" dirty="0" smtClean="0"/>
              <a:t> Verhouding </a:t>
            </a:r>
            <a:r>
              <a:rPr lang="nl-NL" sz="4000" dirty="0"/>
              <a:t>lichaam, ziel, </a:t>
            </a:r>
            <a:r>
              <a:rPr lang="nl-NL" sz="4000" dirty="0" smtClean="0"/>
              <a:t>geest</a:t>
            </a:r>
          </a:p>
          <a:p>
            <a:pPr marL="342900" indent="-342900">
              <a:buAutoNum type="arabicPeriod"/>
            </a:pPr>
            <a:endParaRPr lang="nl-NL" dirty="0"/>
          </a:p>
          <a:p>
            <a:endParaRPr lang="nl-NL" dirty="0" smtClean="0"/>
          </a:p>
          <a:p>
            <a:r>
              <a:rPr lang="nl-NL" dirty="0"/>
              <a:t>	</a:t>
            </a:r>
            <a:r>
              <a:rPr lang="nl-NL" sz="2800" i="1" dirty="0" smtClean="0"/>
              <a:t>mens ‘belichaamt’ vlees, ziel en geest</a:t>
            </a:r>
          </a:p>
          <a:p>
            <a:endParaRPr lang="nl-NL" dirty="0"/>
          </a:p>
          <a:p>
            <a:endParaRPr lang="nl-NL" dirty="0" smtClean="0"/>
          </a:p>
          <a:p>
            <a:r>
              <a:rPr lang="nl-NL" dirty="0"/>
              <a:t>	</a:t>
            </a:r>
            <a:r>
              <a:rPr lang="nl-NL" sz="2400" i="1" dirty="0" err="1" smtClean="0"/>
              <a:t>sarx</a:t>
            </a:r>
            <a:r>
              <a:rPr lang="nl-NL" sz="2400" i="1" dirty="0" smtClean="0"/>
              <a:t> </a:t>
            </a:r>
            <a:r>
              <a:rPr lang="nl-NL" sz="2400" dirty="0" smtClean="0"/>
              <a:t> </a:t>
            </a:r>
          </a:p>
          <a:p>
            <a:r>
              <a:rPr lang="nl-NL" sz="2400" dirty="0"/>
              <a:t>	</a:t>
            </a:r>
            <a:r>
              <a:rPr lang="nl-NL" sz="2400" dirty="0" smtClean="0"/>
              <a:t>   vlees 	………. toegangspoort tot dood</a:t>
            </a:r>
          </a:p>
          <a:p>
            <a:endParaRPr lang="nl-NL" sz="2400" dirty="0"/>
          </a:p>
          <a:p>
            <a:r>
              <a:rPr lang="nl-NL" sz="2400" dirty="0" smtClean="0"/>
              <a:t>	</a:t>
            </a:r>
            <a:r>
              <a:rPr lang="nl-NL" sz="2400" i="1" dirty="0" err="1" smtClean="0"/>
              <a:t>psuchè</a:t>
            </a:r>
            <a:r>
              <a:rPr lang="nl-NL" sz="2400" i="1" dirty="0" smtClean="0"/>
              <a:t> / </a:t>
            </a:r>
            <a:r>
              <a:rPr lang="nl-NL" sz="2400" i="1" dirty="0" err="1" smtClean="0"/>
              <a:t>nephesh</a:t>
            </a:r>
            <a:r>
              <a:rPr lang="nl-NL" sz="2400" dirty="0" smtClean="0"/>
              <a:t> 						      = soma /</a:t>
            </a:r>
          </a:p>
          <a:p>
            <a:r>
              <a:rPr lang="nl-NL" sz="2400" dirty="0"/>
              <a:t>	 </a:t>
            </a:r>
            <a:r>
              <a:rPr lang="nl-NL" sz="2400" dirty="0" smtClean="0"/>
              <a:t>  ziel 		………. </a:t>
            </a:r>
            <a:r>
              <a:rPr lang="nl-NL" sz="2400" dirty="0"/>
              <a:t>b</a:t>
            </a:r>
            <a:r>
              <a:rPr lang="nl-NL" sz="2400" dirty="0" smtClean="0"/>
              <a:t>ewust / bezield bestaan		      ‘lichaam’</a:t>
            </a:r>
          </a:p>
          <a:p>
            <a:endParaRPr lang="nl-NL" sz="2400" dirty="0"/>
          </a:p>
          <a:p>
            <a:r>
              <a:rPr lang="nl-NL" sz="2400" dirty="0" smtClean="0"/>
              <a:t>	</a:t>
            </a:r>
            <a:r>
              <a:rPr lang="nl-NL" sz="2400" i="1" dirty="0" smtClean="0"/>
              <a:t>pneuma</a:t>
            </a:r>
            <a:r>
              <a:rPr lang="nl-NL" sz="2400" dirty="0" smtClean="0"/>
              <a:t> </a:t>
            </a:r>
          </a:p>
          <a:p>
            <a:r>
              <a:rPr lang="nl-NL" sz="2400" dirty="0"/>
              <a:t>	</a:t>
            </a:r>
            <a:r>
              <a:rPr lang="nl-NL" sz="2400" dirty="0" smtClean="0"/>
              <a:t>   geest 	………. toegangspoort tot eeuwig leven</a:t>
            </a:r>
          </a:p>
        </p:txBody>
      </p:sp>
      <p:sp>
        <p:nvSpPr>
          <p:cNvPr id="3" name="Rechteraccolade 2"/>
          <p:cNvSpPr/>
          <p:nvPr/>
        </p:nvSpPr>
        <p:spPr>
          <a:xfrm>
            <a:off x="9748157" y="2988129"/>
            <a:ext cx="457200" cy="2694214"/>
          </a:xfrm>
          <a:prstGeom prst="rightBrace">
            <a:avLst/>
          </a:prstGeom>
          <a:ln w="19050">
            <a:solidFill>
              <a:schemeClr val="tx1"/>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nl-NL"/>
          </a:p>
        </p:txBody>
      </p:sp>
    </p:spTree>
    <p:extLst>
      <p:ext uri="{BB962C8B-B14F-4D97-AF65-F5344CB8AC3E}">
        <p14:creationId xmlns:p14="http://schemas.microsoft.com/office/powerpoint/2010/main" val="59278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2" end="1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3" end="1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914401" y="261257"/>
            <a:ext cx="9960428" cy="5970865"/>
          </a:xfrm>
          <a:prstGeom prst="rect">
            <a:avLst/>
          </a:prstGeom>
          <a:noFill/>
        </p:spPr>
        <p:txBody>
          <a:bodyPr wrap="square" rtlCol="0">
            <a:spAutoFit/>
          </a:bodyPr>
          <a:lstStyle/>
          <a:p>
            <a:r>
              <a:rPr lang="nl-NL" sz="4400" dirty="0" smtClean="0"/>
              <a:t>2. Het lichaam </a:t>
            </a:r>
          </a:p>
          <a:p>
            <a:r>
              <a:rPr lang="nl-NL" sz="4400" dirty="0"/>
              <a:t>	</a:t>
            </a:r>
            <a:r>
              <a:rPr lang="nl-NL" sz="4400" dirty="0" smtClean="0"/>
              <a:t>in relatie tot seksualiteit</a:t>
            </a:r>
          </a:p>
          <a:p>
            <a:endParaRPr lang="nl-NL" dirty="0"/>
          </a:p>
          <a:p>
            <a:endParaRPr lang="nl-NL" b="1" baseline="30000" dirty="0" smtClean="0"/>
          </a:p>
          <a:p>
            <a:r>
              <a:rPr lang="nl-NL" sz="2400" b="1" baseline="30000" dirty="0" smtClean="0"/>
              <a:t>12</a:t>
            </a:r>
            <a:r>
              <a:rPr lang="nl-NL" sz="2400" dirty="0" smtClean="0"/>
              <a:t>“Alles </a:t>
            </a:r>
            <a:r>
              <a:rPr lang="nl-NL" sz="2400" dirty="0"/>
              <a:t>is mij geoorloofd.” Ja, maar niet alles is goed voor mij. “Alles mág ik.” Ja, maar ik moet mij door niets laten knechten [</a:t>
            </a:r>
            <a:r>
              <a:rPr lang="nl-NL" sz="2400" i="1" dirty="0" err="1"/>
              <a:t>exousiasthèsomai</a:t>
            </a:r>
            <a:r>
              <a:rPr lang="nl-NL" sz="2400" dirty="0"/>
              <a:t>]. </a:t>
            </a:r>
            <a:r>
              <a:rPr lang="nl-NL" sz="2400" b="1" baseline="30000" dirty="0"/>
              <a:t>13</a:t>
            </a:r>
            <a:r>
              <a:rPr lang="nl-NL" sz="2400" b="1" dirty="0"/>
              <a:t> ‘</a:t>
            </a:r>
            <a:r>
              <a:rPr lang="nl-NL" sz="2400" dirty="0"/>
              <a:t>Het voedsel is er voor de buik en de buik voor het voedsel, en God zal aan allebei een eind maken’. Maar het lichaam [</a:t>
            </a:r>
            <a:r>
              <a:rPr lang="nl-NL" sz="2400" i="1" dirty="0"/>
              <a:t>soma</a:t>
            </a:r>
            <a:r>
              <a:rPr lang="nl-NL" sz="2400" dirty="0"/>
              <a:t>] is er niet voor de ontucht [</a:t>
            </a:r>
            <a:r>
              <a:rPr lang="nl-NL" sz="2400" i="1" dirty="0" err="1"/>
              <a:t>porneia</a:t>
            </a:r>
            <a:r>
              <a:rPr lang="nl-NL" sz="2400" dirty="0"/>
              <a:t>], maar voor de Heer, en de Heer voor het lichaam.</a:t>
            </a:r>
            <a:r>
              <a:rPr lang="nl-NL" sz="2400" b="1" baseline="30000" dirty="0"/>
              <a:t>14</a:t>
            </a:r>
            <a:r>
              <a:rPr lang="nl-NL" sz="2400" dirty="0"/>
              <a:t>God heeft niet alleen de Heer opgewekt uit de dood, Hij zal ook ons laten opstaan door zijn kracht. </a:t>
            </a:r>
            <a:r>
              <a:rPr lang="nl-NL" sz="2400" b="1" baseline="30000" dirty="0"/>
              <a:t>15</a:t>
            </a:r>
            <a:r>
              <a:rPr lang="nl-NL" sz="2400" dirty="0"/>
              <a:t>U weet toch dat uw lichamen lichaamsdelen zijn van Christus? Zou ik dan van die lichaamsdelen van Christus lichaamsdelen van een hoer [</a:t>
            </a:r>
            <a:r>
              <a:rPr lang="nl-NL" sz="2400" i="1" dirty="0" err="1"/>
              <a:t>pornè</a:t>
            </a:r>
            <a:r>
              <a:rPr lang="nl-NL" sz="2400" dirty="0"/>
              <a:t>] maken? Dat nooit! </a:t>
            </a:r>
          </a:p>
        </p:txBody>
      </p:sp>
      <p:sp>
        <p:nvSpPr>
          <p:cNvPr id="3" name="Tekstvak 2"/>
          <p:cNvSpPr txBox="1"/>
          <p:nvPr/>
        </p:nvSpPr>
        <p:spPr>
          <a:xfrm>
            <a:off x="8686801" y="1665513"/>
            <a:ext cx="2661557" cy="369332"/>
          </a:xfrm>
          <a:prstGeom prst="rect">
            <a:avLst/>
          </a:prstGeom>
          <a:noFill/>
        </p:spPr>
        <p:txBody>
          <a:bodyPr wrap="square" rtlCol="0">
            <a:spAutoFit/>
          </a:bodyPr>
          <a:lstStyle/>
          <a:p>
            <a:r>
              <a:rPr lang="nl-NL" dirty="0" smtClean="0"/>
              <a:t>1 Korinthe 6,12-20</a:t>
            </a:r>
            <a:endParaRPr lang="nl-NL" dirty="0"/>
          </a:p>
        </p:txBody>
      </p:sp>
    </p:spTree>
    <p:extLst>
      <p:ext uri="{BB962C8B-B14F-4D97-AF65-F5344CB8AC3E}">
        <p14:creationId xmlns:p14="http://schemas.microsoft.com/office/powerpoint/2010/main" val="265018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012371" y="1208313"/>
            <a:ext cx="9323615" cy="4832092"/>
          </a:xfrm>
          <a:prstGeom prst="rect">
            <a:avLst/>
          </a:prstGeom>
          <a:noFill/>
        </p:spPr>
        <p:txBody>
          <a:bodyPr wrap="square" rtlCol="0">
            <a:spAutoFit/>
          </a:bodyPr>
          <a:lstStyle/>
          <a:p>
            <a:r>
              <a:rPr lang="nl-NL" sz="2800" b="1" baseline="30000" dirty="0"/>
              <a:t>16</a:t>
            </a:r>
            <a:r>
              <a:rPr lang="nl-NL" sz="2800" dirty="0"/>
              <a:t>Of weet gij niet dat hij die met een hoer omgang heeft, één met haar wordt? De Schift zegt immers: </a:t>
            </a:r>
            <a:r>
              <a:rPr lang="nl-NL" sz="2800" i="1" dirty="0"/>
              <a:t>Die twee zullen één zijn</a:t>
            </a:r>
            <a:r>
              <a:rPr lang="nl-NL" sz="2800" dirty="0"/>
              <a:t>. </a:t>
            </a:r>
            <a:r>
              <a:rPr lang="nl-NL" sz="2800" b="1" baseline="30000" dirty="0"/>
              <a:t>17</a:t>
            </a:r>
            <a:r>
              <a:rPr lang="nl-NL" sz="2800" dirty="0"/>
              <a:t>Maar wie zich met de Heer verenigt, is met Hem één geest [</a:t>
            </a:r>
            <a:r>
              <a:rPr lang="nl-NL" sz="2800" i="1" dirty="0"/>
              <a:t>pneuma</a:t>
            </a:r>
            <a:r>
              <a:rPr lang="nl-NL" sz="2800" dirty="0"/>
              <a:t>]. </a:t>
            </a:r>
            <a:r>
              <a:rPr lang="nl-NL" sz="2800" b="1" baseline="30000" dirty="0"/>
              <a:t>18</a:t>
            </a:r>
            <a:r>
              <a:rPr lang="nl-NL" sz="2800" dirty="0"/>
              <a:t>Vlucht weg van ontucht. Elke andere zonde die een mens bedrijft, gaat buiten het lichaam om, maar de ontuchtige zondigt tegen zijn eigen lichaam. </a:t>
            </a:r>
            <a:r>
              <a:rPr lang="nl-NL" sz="2800" b="1" baseline="30000" dirty="0"/>
              <a:t>19</a:t>
            </a:r>
            <a:r>
              <a:rPr lang="nl-NL" sz="2800" dirty="0"/>
              <a:t>U weet het, uw lichaam is een tempel van de heilige Geest, die in u woont, die u van God hebt ontvangen. U bent niet van uzelf. </a:t>
            </a:r>
            <a:r>
              <a:rPr lang="nl-NL" sz="2800" b="1" baseline="30000" dirty="0"/>
              <a:t>20</a:t>
            </a:r>
            <a:r>
              <a:rPr lang="nl-NL" sz="2800" dirty="0"/>
              <a:t>U bent gekocht en de prijs is betaald. Eert dus God met uw lichaam</a:t>
            </a:r>
            <a:r>
              <a:rPr lang="nl-NL" dirty="0"/>
              <a:t>.</a:t>
            </a:r>
          </a:p>
        </p:txBody>
      </p:sp>
    </p:spTree>
    <p:extLst>
      <p:ext uri="{BB962C8B-B14F-4D97-AF65-F5344CB8AC3E}">
        <p14:creationId xmlns:p14="http://schemas.microsoft.com/office/powerpoint/2010/main" val="2357853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800099" y="587829"/>
            <a:ext cx="10662557" cy="6432530"/>
          </a:xfrm>
          <a:prstGeom prst="rect">
            <a:avLst/>
          </a:prstGeom>
          <a:noFill/>
        </p:spPr>
        <p:txBody>
          <a:bodyPr wrap="square" rtlCol="0">
            <a:spAutoFit/>
          </a:bodyPr>
          <a:lstStyle/>
          <a:p>
            <a:r>
              <a:rPr lang="nl-NL" sz="2400" b="1" dirty="0"/>
              <a:t>1 Korinthe </a:t>
            </a:r>
            <a:r>
              <a:rPr lang="nl-NL" sz="2400" b="1" dirty="0" smtClean="0"/>
              <a:t>7,1 </a:t>
            </a:r>
          </a:p>
          <a:p>
            <a:r>
              <a:rPr lang="nl-NL" sz="2800" dirty="0" smtClean="0"/>
              <a:t>In </a:t>
            </a:r>
            <a:r>
              <a:rPr lang="nl-NL" sz="2800" dirty="0"/>
              <a:t>antwoord op wat u geschreven heeft: ‘Het is goed voor een man geen vrouw aan te raken’. </a:t>
            </a:r>
            <a:endParaRPr lang="nl-NL" sz="2800" dirty="0" smtClean="0"/>
          </a:p>
          <a:p>
            <a:r>
              <a:rPr lang="nl-NL" sz="2800" dirty="0" smtClean="0"/>
              <a:t>Ja</a:t>
            </a:r>
            <a:r>
              <a:rPr lang="nl-NL" sz="2800" dirty="0"/>
              <a:t>, maar met het oog op de gevallen van ontucht is het beter dat iedere man zijn eigen vrouw heeft </a:t>
            </a:r>
            <a:endParaRPr lang="nl-NL" sz="2800" dirty="0" smtClean="0"/>
          </a:p>
          <a:p>
            <a:r>
              <a:rPr lang="nl-NL" sz="2800" dirty="0" smtClean="0"/>
              <a:t>en </a:t>
            </a:r>
            <a:r>
              <a:rPr lang="nl-NL" sz="2800" dirty="0"/>
              <a:t>iedere vrouw haar eigen </a:t>
            </a:r>
            <a:r>
              <a:rPr lang="nl-NL" sz="2800" dirty="0" smtClean="0"/>
              <a:t>man.</a:t>
            </a:r>
          </a:p>
          <a:p>
            <a:endParaRPr lang="nl-NL" sz="2800" dirty="0"/>
          </a:p>
          <a:p>
            <a:r>
              <a:rPr lang="nl-NL" sz="2400" b="1" dirty="0" smtClean="0"/>
              <a:t>1 Korinthe 7,36</a:t>
            </a:r>
          </a:p>
          <a:p>
            <a:r>
              <a:rPr lang="nl-NL" sz="2800" dirty="0" smtClean="0"/>
              <a:t>Als </a:t>
            </a:r>
            <a:r>
              <a:rPr lang="nl-NL" sz="2800" dirty="0"/>
              <a:t>iemand meent dat hij zich onbetamelijk tegen zijn meisje </a:t>
            </a:r>
            <a:r>
              <a:rPr lang="nl-NL" sz="2800" dirty="0" smtClean="0"/>
              <a:t>gedraagt, omdat </a:t>
            </a:r>
            <a:r>
              <a:rPr lang="nl-NL" sz="2800" dirty="0"/>
              <a:t>zijn verlangen </a:t>
            </a:r>
            <a:r>
              <a:rPr lang="nl-NL" sz="2800" dirty="0" smtClean="0"/>
              <a:t>[</a:t>
            </a:r>
            <a:r>
              <a:rPr lang="nl-NL" sz="2800" i="1" dirty="0" err="1" smtClean="0"/>
              <a:t>huperakmos</a:t>
            </a:r>
            <a:r>
              <a:rPr lang="nl-NL" sz="2800" i="1" dirty="0" smtClean="0"/>
              <a:t>; Lat. </a:t>
            </a:r>
            <a:r>
              <a:rPr lang="nl-NL" sz="2800" i="1" dirty="0" err="1" smtClean="0"/>
              <a:t>concupiscentia</a:t>
            </a:r>
            <a:r>
              <a:rPr lang="nl-NL" sz="2800" dirty="0" smtClean="0"/>
              <a:t>] te </a:t>
            </a:r>
            <a:r>
              <a:rPr lang="nl-NL" sz="2800" dirty="0"/>
              <a:t>heftig wordt en de dingen hun loop moeten </a:t>
            </a:r>
            <a:r>
              <a:rPr lang="nl-NL" sz="2800" dirty="0" smtClean="0"/>
              <a:t>hebben, laat </a:t>
            </a:r>
            <a:r>
              <a:rPr lang="nl-NL" sz="2800" dirty="0"/>
              <a:t>hem dan doen wat hij wil: laten zij trouwen, daar steekt geen kwaad </a:t>
            </a:r>
            <a:r>
              <a:rPr lang="nl-NL" sz="2800" dirty="0" smtClean="0"/>
              <a:t>in.</a:t>
            </a:r>
            <a:endParaRPr lang="nl-NL" sz="2800" dirty="0"/>
          </a:p>
          <a:p>
            <a:endParaRPr lang="nl-NL" sz="2800" dirty="0"/>
          </a:p>
          <a:p>
            <a:endParaRPr lang="nl-NL" sz="2800" dirty="0"/>
          </a:p>
        </p:txBody>
      </p:sp>
    </p:spTree>
    <p:extLst>
      <p:ext uri="{BB962C8B-B14F-4D97-AF65-F5344CB8AC3E}">
        <p14:creationId xmlns:p14="http://schemas.microsoft.com/office/powerpoint/2010/main" val="283639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898071" y="800100"/>
            <a:ext cx="10825843" cy="5724644"/>
          </a:xfrm>
          <a:prstGeom prst="rect">
            <a:avLst/>
          </a:prstGeom>
          <a:noFill/>
        </p:spPr>
        <p:txBody>
          <a:bodyPr wrap="square" rtlCol="0">
            <a:spAutoFit/>
          </a:bodyPr>
          <a:lstStyle/>
          <a:p>
            <a:r>
              <a:rPr lang="nl-NL" sz="2400" b="1" dirty="0" smtClean="0"/>
              <a:t>Jezus </a:t>
            </a:r>
            <a:r>
              <a:rPr lang="nl-NL" sz="2400" b="1" dirty="0" err="1" smtClean="0"/>
              <a:t>Sirach</a:t>
            </a:r>
            <a:r>
              <a:rPr lang="nl-NL" sz="2400" b="1" dirty="0" smtClean="0"/>
              <a:t> 26,12</a:t>
            </a:r>
            <a:endParaRPr lang="nl-NL" sz="2400" b="1" dirty="0"/>
          </a:p>
          <a:p>
            <a:r>
              <a:rPr lang="nl-NL" sz="2400" dirty="0" smtClean="0"/>
              <a:t>“… </a:t>
            </a:r>
            <a:r>
              <a:rPr lang="nl-NL" sz="2400" dirty="0"/>
              <a:t>de ontucht van een vrouw blijkt uit haar oogopslag… </a:t>
            </a:r>
            <a:endParaRPr lang="nl-NL" sz="2400" dirty="0" smtClean="0"/>
          </a:p>
          <a:p>
            <a:r>
              <a:rPr lang="nl-NL" sz="2400" dirty="0" smtClean="0"/>
              <a:t>Als </a:t>
            </a:r>
            <a:r>
              <a:rPr lang="nl-NL" sz="2400" dirty="0"/>
              <a:t>een dorstige vrouw doet zij haar mond open en drinkt van al het water in haar buurt; zij gaat tegenover elke tentpaal zitten </a:t>
            </a:r>
            <a:endParaRPr lang="nl-NL" sz="2400" dirty="0" smtClean="0"/>
          </a:p>
          <a:p>
            <a:r>
              <a:rPr lang="nl-NL" sz="2400" dirty="0" smtClean="0"/>
              <a:t>en </a:t>
            </a:r>
            <a:r>
              <a:rPr lang="nl-NL" sz="2400" dirty="0"/>
              <a:t>opent haar koker voor de </a:t>
            </a:r>
            <a:r>
              <a:rPr lang="nl-NL" sz="2400" dirty="0" smtClean="0"/>
              <a:t>pijl”. </a:t>
            </a:r>
            <a:endParaRPr lang="nl-NL" sz="2400" dirty="0"/>
          </a:p>
          <a:p>
            <a:endParaRPr lang="nl-NL" dirty="0" smtClean="0"/>
          </a:p>
          <a:p>
            <a:endParaRPr lang="nl-NL" dirty="0" smtClean="0"/>
          </a:p>
          <a:p>
            <a:r>
              <a:rPr lang="nl-NL" sz="2400" b="1" dirty="0" smtClean="0"/>
              <a:t>1 Korinthe 7,3-5</a:t>
            </a:r>
            <a:endParaRPr lang="nl-NL" sz="2400" b="1" dirty="0"/>
          </a:p>
          <a:p>
            <a:r>
              <a:rPr lang="nl-NL" sz="2400" dirty="0" smtClean="0"/>
              <a:t>“De </a:t>
            </a:r>
            <a:r>
              <a:rPr lang="nl-NL" sz="2400" dirty="0"/>
              <a:t>man moet aan de vrouw geven waar zij recht op heeft, en evenzo de vrouw aan haar man. </a:t>
            </a:r>
          </a:p>
          <a:p>
            <a:r>
              <a:rPr lang="nl-NL" sz="2400" dirty="0" smtClean="0"/>
              <a:t>Niet </a:t>
            </a:r>
            <a:r>
              <a:rPr lang="nl-NL" sz="2400" dirty="0"/>
              <a:t>de vrouw heeft de beschikking over haar </a:t>
            </a:r>
            <a:r>
              <a:rPr lang="nl-NL" sz="2400" dirty="0" smtClean="0"/>
              <a:t>lichaam, </a:t>
            </a:r>
            <a:r>
              <a:rPr lang="nl-NL" sz="2400" dirty="0"/>
              <a:t>maar haar man; evenmin heeft de man te beschikken over zijn lichaam, maar zijn vrouw. Wijs elkaar niet af, tenzij u het </a:t>
            </a:r>
            <a:r>
              <a:rPr lang="nl-NL" sz="2400" u="sng" dirty="0"/>
              <a:t>onderling</a:t>
            </a:r>
            <a:r>
              <a:rPr lang="nl-NL" sz="2400" dirty="0"/>
              <a:t> [</a:t>
            </a:r>
            <a:r>
              <a:rPr lang="nl-NL" sz="2400" i="1" dirty="0" err="1"/>
              <a:t>sumfonou</a:t>
            </a:r>
            <a:r>
              <a:rPr lang="nl-NL" sz="2400" dirty="0"/>
              <a:t>] goedvindt om u voor een bepaalde tijd aan het gebed te wijden; kom daarna weer samen”.</a:t>
            </a:r>
          </a:p>
          <a:p>
            <a:endParaRPr lang="nl-NL" dirty="0"/>
          </a:p>
        </p:txBody>
      </p:sp>
    </p:spTree>
    <p:extLst>
      <p:ext uri="{BB962C8B-B14F-4D97-AF65-F5344CB8AC3E}">
        <p14:creationId xmlns:p14="http://schemas.microsoft.com/office/powerpoint/2010/main" val="73786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308100" y="1638300"/>
            <a:ext cx="10680700" cy="3354765"/>
          </a:xfrm>
          <a:prstGeom prst="rect">
            <a:avLst/>
          </a:prstGeom>
          <a:noFill/>
        </p:spPr>
        <p:txBody>
          <a:bodyPr wrap="square" rtlCol="0">
            <a:spAutoFit/>
          </a:bodyPr>
          <a:lstStyle/>
          <a:p>
            <a:r>
              <a:rPr lang="nl-NL" sz="3600" dirty="0" smtClean="0"/>
              <a:t>Verwerping van </a:t>
            </a:r>
            <a:r>
              <a:rPr lang="nl-NL" sz="3600" i="1" dirty="0" smtClean="0"/>
              <a:t>homoseksualiteit</a:t>
            </a:r>
          </a:p>
          <a:p>
            <a:r>
              <a:rPr lang="nl-NL" sz="3600" dirty="0"/>
              <a:t>	</a:t>
            </a:r>
            <a:r>
              <a:rPr lang="nl-NL" sz="3600" dirty="0" smtClean="0"/>
              <a:t>of van </a:t>
            </a:r>
            <a:r>
              <a:rPr lang="nl-NL" sz="3600" i="1" dirty="0" err="1" smtClean="0"/>
              <a:t>same</a:t>
            </a:r>
            <a:r>
              <a:rPr lang="nl-NL" sz="3600" i="1" dirty="0"/>
              <a:t> </a:t>
            </a:r>
            <a:r>
              <a:rPr lang="nl-NL" sz="3600" i="1" dirty="0" err="1" smtClean="0"/>
              <a:t>sex</a:t>
            </a:r>
            <a:r>
              <a:rPr lang="nl-NL" sz="3600" dirty="0" smtClean="0"/>
              <a:t>-handelingen?</a:t>
            </a:r>
          </a:p>
          <a:p>
            <a:endParaRPr lang="nl-NL" sz="2800" dirty="0"/>
          </a:p>
          <a:p>
            <a:pPr marL="1371600" lvl="2" indent="-457200">
              <a:buFont typeface="Wingdings" panose="05000000000000000000" pitchFamily="2" charset="2"/>
              <a:buChar char="v"/>
            </a:pPr>
            <a:r>
              <a:rPr lang="nl-NL" sz="2800" dirty="0" smtClean="0"/>
              <a:t>Romeinen 1,25-27</a:t>
            </a:r>
          </a:p>
          <a:p>
            <a:pPr marL="1371600" lvl="2" indent="-457200">
              <a:buFont typeface="Wingdings" panose="05000000000000000000" pitchFamily="2" charset="2"/>
              <a:buChar char="v"/>
            </a:pPr>
            <a:r>
              <a:rPr lang="nl-NL" sz="2800" dirty="0" smtClean="0"/>
              <a:t>1 Korinthe 6,9-10</a:t>
            </a:r>
          </a:p>
          <a:p>
            <a:pPr marL="1371600" lvl="2" indent="-457200">
              <a:buFont typeface="Wingdings" panose="05000000000000000000" pitchFamily="2" charset="2"/>
              <a:buChar char="v"/>
            </a:pPr>
            <a:endParaRPr lang="nl-NL" sz="2800" dirty="0"/>
          </a:p>
          <a:p>
            <a:pPr marL="457200" indent="-457200">
              <a:buFont typeface="Wingdings" panose="05000000000000000000" pitchFamily="2" charset="2"/>
              <a:buChar char="v"/>
            </a:pPr>
            <a:endParaRPr lang="nl-NL" sz="2800" dirty="0" smtClean="0"/>
          </a:p>
        </p:txBody>
      </p:sp>
    </p:spTree>
    <p:extLst>
      <p:ext uri="{BB962C8B-B14F-4D97-AF65-F5344CB8AC3E}">
        <p14:creationId xmlns:p14="http://schemas.microsoft.com/office/powerpoint/2010/main" val="124300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850900" y="876300"/>
            <a:ext cx="10604500" cy="5262979"/>
          </a:xfrm>
          <a:prstGeom prst="rect">
            <a:avLst/>
          </a:prstGeom>
          <a:noFill/>
        </p:spPr>
        <p:txBody>
          <a:bodyPr wrap="square" rtlCol="0">
            <a:spAutoFit/>
          </a:bodyPr>
          <a:lstStyle/>
          <a:p>
            <a:r>
              <a:rPr lang="nl-NL" sz="2000" b="1" dirty="0" smtClean="0"/>
              <a:t>Romeinen 1,21-27</a:t>
            </a:r>
          </a:p>
          <a:p>
            <a:r>
              <a:rPr lang="nl-NL" sz="2400" dirty="0" smtClean="0"/>
              <a:t>Al </a:t>
            </a:r>
            <a:r>
              <a:rPr lang="nl-NL" sz="2400" dirty="0"/>
              <a:t>hun denken is op niets uitgelopen… Zij beweerden wijzen te zijn, maar werden </a:t>
            </a:r>
            <a:r>
              <a:rPr lang="nl-NL" sz="2400" dirty="0" smtClean="0"/>
              <a:t>dwazen.</a:t>
            </a:r>
          </a:p>
          <a:p>
            <a:r>
              <a:rPr lang="nl-NL" sz="2400" dirty="0" smtClean="0"/>
              <a:t>De </a:t>
            </a:r>
            <a:r>
              <a:rPr lang="nl-NL" sz="2400" dirty="0"/>
              <a:t>majesteit van de onvergankelijke God hebben zij verruild voor de afbeelding [</a:t>
            </a:r>
            <a:r>
              <a:rPr lang="nl-NL" sz="2400" i="1" dirty="0" err="1"/>
              <a:t>eikonos</a:t>
            </a:r>
            <a:r>
              <a:rPr lang="nl-NL" sz="2400" dirty="0"/>
              <a:t>] van de gestalte van een vergankelijk mens, en van vogels en van </a:t>
            </a:r>
            <a:r>
              <a:rPr lang="nl-NL" sz="2400" dirty="0" smtClean="0"/>
              <a:t>viervoetig </a:t>
            </a:r>
            <a:r>
              <a:rPr lang="nl-NL" sz="2400" dirty="0"/>
              <a:t>kruipend </a:t>
            </a:r>
            <a:r>
              <a:rPr lang="nl-NL" sz="2400" dirty="0" smtClean="0"/>
              <a:t>gedierte. Daarom </a:t>
            </a:r>
            <a:r>
              <a:rPr lang="nl-NL" sz="2400" dirty="0"/>
              <a:t>heeft God hen prijsgegeven aan hun onreine begeerten, zodat zij hun eigen lichaam [</a:t>
            </a:r>
            <a:r>
              <a:rPr lang="nl-NL" sz="2400" i="1" dirty="0"/>
              <a:t>soma</a:t>
            </a:r>
            <a:r>
              <a:rPr lang="nl-NL" sz="2400" dirty="0"/>
              <a:t>] onteren… zij hebben de schepping geëerd en aanbeden in plaats van de </a:t>
            </a:r>
            <a:r>
              <a:rPr lang="nl-NL" sz="2400" dirty="0" smtClean="0"/>
              <a:t>Schepper…</a:t>
            </a:r>
          </a:p>
          <a:p>
            <a:r>
              <a:rPr lang="nl-NL" sz="2400" dirty="0" smtClean="0"/>
              <a:t>Hun </a:t>
            </a:r>
            <a:r>
              <a:rPr lang="nl-NL" sz="2400" dirty="0"/>
              <a:t>vrouwen hebben de natuurlijke omgang verruild voor de tegennatuurlijke [</a:t>
            </a:r>
            <a:r>
              <a:rPr lang="nl-NL" sz="2400" i="1" dirty="0"/>
              <a:t>para </a:t>
            </a:r>
            <a:r>
              <a:rPr lang="nl-NL" sz="2400" i="1" dirty="0" err="1"/>
              <a:t>phusin</a:t>
            </a:r>
            <a:r>
              <a:rPr lang="nl-NL" sz="2400" dirty="0"/>
              <a:t>]. Eveneens hebben de mannen de natuurlijke gemeenschap met vrouwen opgegeven en zijn ze in lust voor elkaar ontbrand: mannen plegen ontucht met mannen. Zo ontvangen zij aan den lijve het verdiende loon voor hun </a:t>
            </a:r>
            <a:r>
              <a:rPr lang="nl-NL" sz="2400" dirty="0" smtClean="0"/>
              <a:t>afdwaling. </a:t>
            </a:r>
            <a:endParaRPr lang="nl-NL" sz="2400" dirty="0"/>
          </a:p>
        </p:txBody>
      </p:sp>
    </p:spTree>
    <p:extLst>
      <p:ext uri="{BB962C8B-B14F-4D97-AF65-F5344CB8AC3E}">
        <p14:creationId xmlns:p14="http://schemas.microsoft.com/office/powerpoint/2010/main" val="2554049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723900" y="571500"/>
            <a:ext cx="10845800" cy="5909310"/>
          </a:xfrm>
          <a:prstGeom prst="rect">
            <a:avLst/>
          </a:prstGeom>
          <a:noFill/>
        </p:spPr>
        <p:txBody>
          <a:bodyPr wrap="square" rtlCol="0">
            <a:spAutoFit/>
          </a:bodyPr>
          <a:lstStyle/>
          <a:p>
            <a:r>
              <a:rPr lang="nl-NL" b="1" dirty="0"/>
              <a:t>Nederlandse Grondwet </a:t>
            </a:r>
          </a:p>
          <a:p>
            <a:r>
              <a:rPr lang="nl-NL" dirty="0"/>
              <a:t>Artikel 1 </a:t>
            </a:r>
          </a:p>
          <a:p>
            <a:r>
              <a:rPr lang="nl-NL" dirty="0"/>
              <a:t>Allen die zich in Nederland bevinden, worden in gelijke gevallen gelijk behandeld. Discriminatie wegens godsdienst, levensovertuiging, politieke gezindheid, ras, geslacht of op welke grond dan ook, is niet toegestaan.</a:t>
            </a:r>
          </a:p>
          <a:p>
            <a:r>
              <a:rPr lang="nl-NL" dirty="0"/>
              <a:t>  </a:t>
            </a:r>
          </a:p>
          <a:p>
            <a:r>
              <a:rPr lang="nl-NL" b="1" dirty="0"/>
              <a:t>Belgische Grondwet </a:t>
            </a:r>
          </a:p>
          <a:p>
            <a:r>
              <a:rPr lang="nl-NL" dirty="0" smtClean="0"/>
              <a:t>Artikel </a:t>
            </a:r>
            <a:r>
              <a:rPr lang="nl-NL" dirty="0"/>
              <a:t>1 </a:t>
            </a:r>
          </a:p>
          <a:p>
            <a:r>
              <a:rPr lang="nl-NL" dirty="0"/>
              <a:t>België is een federale Staat, samengesteld uit de gemeenschappen en de gewesten.</a:t>
            </a:r>
          </a:p>
          <a:p>
            <a:r>
              <a:rPr lang="nl-NL" dirty="0" smtClean="0"/>
              <a:t>Artikel 2</a:t>
            </a:r>
            <a:endParaRPr lang="nl-NL" dirty="0"/>
          </a:p>
          <a:p>
            <a:r>
              <a:rPr lang="nl-NL" dirty="0"/>
              <a:t>België omvat drie gemeenschappen: de Vlaamse Gemeenschap, de Franse Gemeenschap en de Duitstalige Gemeenschap.</a:t>
            </a:r>
          </a:p>
          <a:p>
            <a:r>
              <a:rPr lang="nl-NL" dirty="0"/>
              <a:t>  </a:t>
            </a:r>
          </a:p>
          <a:p>
            <a:r>
              <a:rPr lang="nl-NL" dirty="0" smtClean="0"/>
              <a:t>Artikel 10</a:t>
            </a:r>
            <a:r>
              <a:rPr lang="nl-NL" dirty="0"/>
              <a:t/>
            </a:r>
            <a:br>
              <a:rPr lang="nl-NL" dirty="0"/>
            </a:br>
            <a:r>
              <a:rPr lang="nl-NL" dirty="0"/>
              <a:t>Er is in de Staat geen onderscheid van standen.</a:t>
            </a:r>
            <a:br>
              <a:rPr lang="nl-NL" dirty="0"/>
            </a:br>
            <a:r>
              <a:rPr lang="nl-NL" dirty="0"/>
              <a:t>De Belgen zijn gelijk voor de wet (…). </a:t>
            </a:r>
            <a:endParaRPr lang="nl-NL" strike="sngStrike" dirty="0"/>
          </a:p>
          <a:p>
            <a:r>
              <a:rPr lang="nl-NL" dirty="0" smtClean="0"/>
              <a:t>De </a:t>
            </a:r>
            <a:r>
              <a:rPr lang="nl-NL" dirty="0"/>
              <a:t>gelijkheid van vrouwen en mannen is gewaarborgd</a:t>
            </a:r>
            <a:r>
              <a:rPr lang="nl-NL" dirty="0" smtClean="0"/>
              <a:t>.</a:t>
            </a:r>
          </a:p>
          <a:p>
            <a:r>
              <a:rPr lang="nl-NL" dirty="0" smtClean="0"/>
              <a:t>Artikel 11</a:t>
            </a:r>
          </a:p>
          <a:p>
            <a:r>
              <a:rPr lang="nl-NL" dirty="0" smtClean="0"/>
              <a:t>Het </a:t>
            </a:r>
            <a:r>
              <a:rPr lang="nl-NL" dirty="0"/>
              <a:t>genot van de rechten en vrijheden aan de Belgen toegekend moet zonder discriminatie verzekerd worden. Te dien einde waarborgen de wet en het decreet inzonderheid de rechten en vrijheden van de ideologische en filosofische </a:t>
            </a:r>
            <a:r>
              <a:rPr lang="nl-NL" dirty="0" smtClean="0"/>
              <a:t>minderheden.</a:t>
            </a:r>
            <a:r>
              <a:rPr lang="nl-NL" i="1" dirty="0"/>
              <a:t> </a:t>
            </a:r>
            <a:endParaRPr lang="nl-NL" dirty="0"/>
          </a:p>
        </p:txBody>
      </p:sp>
    </p:spTree>
    <p:extLst>
      <p:ext uri="{BB962C8B-B14F-4D97-AF65-F5344CB8AC3E}">
        <p14:creationId xmlns:p14="http://schemas.microsoft.com/office/powerpoint/2010/main" val="83987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arn(inVertical)">
                                      <p:cBhvr>
                                        <p:cTn id="7" dur="500"/>
                                        <p:tgtEl>
                                          <p:spTgt spid="2">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barn(inVertical)">
                                      <p:cBhvr>
                                        <p:cTn id="10" dur="500"/>
                                        <p:tgtEl>
                                          <p:spTgt spid="2">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barn(inVertical)">
                                      <p:cBhvr>
                                        <p:cTn id="13" dur="500"/>
                                        <p:tgtEl>
                                          <p:spTgt spid="2">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barn(inVertical)">
                                      <p:cBhvr>
                                        <p:cTn id="16" dur="500"/>
                                        <p:tgtEl>
                                          <p:spTgt spid="2">
                                            <p:txEl>
                                              <p:pRg st="7" end="7"/>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Effect transition="in" filter="barn(inVertical)">
                                      <p:cBhvr>
                                        <p:cTn id="19" dur="500"/>
                                        <p:tgtEl>
                                          <p:spTgt spid="2">
                                            <p:txEl>
                                              <p:pRg st="8" end="8"/>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barn(inVertical)">
                                      <p:cBhvr>
                                        <p:cTn id="22" dur="500"/>
                                        <p:tgtEl>
                                          <p:spTgt spid="2">
                                            <p:txEl>
                                              <p:pRg st="9" end="9"/>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animEffect transition="in" filter="barn(inVertical)">
                                      <p:cBhvr>
                                        <p:cTn id="25" dur="500"/>
                                        <p:tgtEl>
                                          <p:spTgt spid="2">
                                            <p:txEl>
                                              <p:pRg st="10" end="1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2">
                                            <p:txEl>
                                              <p:pRg st="11" end="11"/>
                                            </p:txEl>
                                          </p:spTgt>
                                        </p:tgtEl>
                                        <p:attrNameLst>
                                          <p:attrName>style.visibility</p:attrName>
                                        </p:attrNameLst>
                                      </p:cBhvr>
                                      <p:to>
                                        <p:strVal val="visible"/>
                                      </p:to>
                                    </p:set>
                                    <p:animEffect transition="in" filter="barn(inVertical)">
                                      <p:cBhvr>
                                        <p:cTn id="28" dur="500"/>
                                        <p:tgtEl>
                                          <p:spTgt spid="2">
                                            <p:txEl>
                                              <p:pRg st="11" end="11"/>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Effect transition="in" filter="barn(inVertical)">
                                      <p:cBhvr>
                                        <p:cTn id="31" dur="500"/>
                                        <p:tgtEl>
                                          <p:spTgt spid="2">
                                            <p:txEl>
                                              <p:pRg st="12" end="12"/>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2">
                                            <p:txEl>
                                              <p:pRg st="13" end="13"/>
                                            </p:txEl>
                                          </p:spTgt>
                                        </p:tgtEl>
                                        <p:attrNameLst>
                                          <p:attrName>style.visibility</p:attrName>
                                        </p:attrNameLst>
                                      </p:cBhvr>
                                      <p:to>
                                        <p:strVal val="visible"/>
                                      </p:to>
                                    </p:set>
                                    <p:animEffect transition="in" filter="barn(inVertical)">
                                      <p:cBhvr>
                                        <p:cTn id="34"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44500" y="330200"/>
            <a:ext cx="11455400" cy="5909310"/>
          </a:xfrm>
          <a:prstGeom prst="rect">
            <a:avLst/>
          </a:prstGeom>
          <a:noFill/>
        </p:spPr>
        <p:txBody>
          <a:bodyPr wrap="square" rtlCol="0">
            <a:spAutoFit/>
          </a:bodyPr>
          <a:lstStyle/>
          <a:p>
            <a:r>
              <a:rPr lang="nl-NL" dirty="0"/>
              <a:t> </a:t>
            </a:r>
          </a:p>
          <a:p>
            <a:r>
              <a:rPr lang="nl-NL" dirty="0"/>
              <a:t>    				 </a:t>
            </a:r>
            <a:r>
              <a:rPr lang="nl-NL" dirty="0" smtClean="0"/>
              <a:t>    </a:t>
            </a:r>
            <a:r>
              <a:rPr lang="nl-NL" sz="2400" dirty="0"/>
              <a:t>idolatrie </a:t>
            </a:r>
          </a:p>
          <a:p>
            <a:r>
              <a:rPr lang="nl-NL" sz="2400" dirty="0" smtClean="0"/>
              <a:t>			(</a:t>
            </a:r>
            <a:r>
              <a:rPr lang="nl-NL" sz="2400" dirty="0"/>
              <a:t>tempelprostitutie; </a:t>
            </a:r>
            <a:r>
              <a:rPr lang="nl-NL" sz="2400" dirty="0" err="1"/>
              <a:t>same-sex</a:t>
            </a:r>
            <a:r>
              <a:rPr lang="nl-NL" sz="2400" dirty="0"/>
              <a:t>)</a:t>
            </a:r>
          </a:p>
          <a:p>
            <a:r>
              <a:rPr lang="nl-NL" sz="2400" dirty="0"/>
              <a:t>	   </a:t>
            </a:r>
            <a:r>
              <a:rPr lang="nl-NL" sz="2400" dirty="0" smtClean="0"/>
              <a:t>			  verslaving</a:t>
            </a:r>
            <a:endParaRPr lang="nl-NL" sz="2400" dirty="0"/>
          </a:p>
          <a:p>
            <a:r>
              <a:rPr lang="nl-NL" sz="2400" dirty="0"/>
              <a:t>	</a:t>
            </a:r>
            <a:r>
              <a:rPr lang="nl-NL" sz="2400" dirty="0" smtClean="0"/>
              <a:t>		           vleselijk </a:t>
            </a:r>
            <a:r>
              <a:rPr lang="nl-NL" sz="2400" dirty="0"/>
              <a:t>(</a:t>
            </a:r>
            <a:r>
              <a:rPr lang="nl-NL" sz="2400" dirty="0" err="1"/>
              <a:t>sarx</a:t>
            </a:r>
            <a:r>
              <a:rPr lang="nl-NL" sz="2400" dirty="0"/>
              <a:t>)</a:t>
            </a:r>
          </a:p>
          <a:p>
            <a:r>
              <a:rPr lang="nl-NL" sz="2400" dirty="0"/>
              <a:t> </a:t>
            </a:r>
            <a:r>
              <a:rPr lang="nl-NL" sz="2400" dirty="0" smtClean="0"/>
              <a:t>			</a:t>
            </a:r>
            <a:r>
              <a:rPr lang="nl-NL" sz="2400" dirty="0"/>
              <a:t> </a:t>
            </a:r>
            <a:r>
              <a:rPr lang="nl-NL" sz="2400" dirty="0" smtClean="0"/>
              <a:t>  vergankelijkheid/dood</a:t>
            </a:r>
            <a:endParaRPr lang="nl-NL" sz="2400" dirty="0"/>
          </a:p>
          <a:p>
            <a:endParaRPr lang="nl-NL" sz="2400" dirty="0" smtClean="0"/>
          </a:p>
          <a:p>
            <a:r>
              <a:rPr lang="nl-NL" sz="2400" dirty="0"/>
              <a:t> </a:t>
            </a:r>
            <a:endParaRPr lang="nl-NL" sz="2400" dirty="0" smtClean="0"/>
          </a:p>
          <a:p>
            <a:r>
              <a:rPr lang="nl-NL" sz="2400" dirty="0" smtClean="0"/>
              <a:t>‘alles </a:t>
            </a:r>
            <a:r>
              <a:rPr lang="nl-NL" sz="2400" dirty="0"/>
              <a:t>is </a:t>
            </a:r>
            <a:r>
              <a:rPr lang="nl-NL" sz="2400" dirty="0" smtClean="0"/>
              <a:t>geoorloofd’ </a:t>
            </a:r>
            <a:r>
              <a:rPr lang="nl-NL" sz="2400" dirty="0"/>
              <a:t>………………………………… </a:t>
            </a:r>
            <a:r>
              <a:rPr lang="nl-NL" sz="2400" dirty="0" smtClean="0"/>
              <a:t>‘niets </a:t>
            </a:r>
            <a:r>
              <a:rPr lang="nl-NL" sz="2400" dirty="0"/>
              <a:t>is onrein uit </a:t>
            </a:r>
            <a:r>
              <a:rPr lang="nl-NL" sz="2400" dirty="0" smtClean="0"/>
              <a:t>zichzelf’</a:t>
            </a:r>
            <a:endParaRPr lang="nl-NL" sz="2400" dirty="0"/>
          </a:p>
          <a:p>
            <a:r>
              <a:rPr lang="nl-NL" sz="2400" dirty="0" smtClean="0"/>
              <a:t>	(1 Kor 6,12)						     (</a:t>
            </a:r>
            <a:r>
              <a:rPr lang="nl-NL" sz="2400" dirty="0" err="1" smtClean="0"/>
              <a:t>Rom</a:t>
            </a:r>
            <a:r>
              <a:rPr lang="nl-NL" sz="2400" dirty="0" smtClean="0"/>
              <a:t> 14,14)</a:t>
            </a:r>
          </a:p>
          <a:p>
            <a:r>
              <a:rPr lang="nl-NL" sz="2400" dirty="0"/>
              <a:t>				</a:t>
            </a:r>
          </a:p>
          <a:p>
            <a:r>
              <a:rPr lang="nl-NL" sz="2400" dirty="0" smtClean="0"/>
              <a:t>			     God/Messias </a:t>
            </a:r>
            <a:r>
              <a:rPr lang="nl-NL" sz="2400" dirty="0"/>
              <a:t>erkennen</a:t>
            </a:r>
          </a:p>
          <a:p>
            <a:r>
              <a:rPr lang="nl-NL" sz="2400" dirty="0"/>
              <a:t>				      doop </a:t>
            </a:r>
          </a:p>
          <a:p>
            <a:r>
              <a:rPr lang="nl-NL" sz="2400" dirty="0"/>
              <a:t>     </a:t>
            </a:r>
            <a:r>
              <a:rPr lang="nl-NL" sz="2400" dirty="0" smtClean="0"/>
              <a:t>			 </a:t>
            </a:r>
            <a:r>
              <a:rPr lang="nl-NL" sz="2400" dirty="0"/>
              <a:t>(= openen van </a:t>
            </a:r>
            <a:r>
              <a:rPr lang="nl-NL" sz="2400" dirty="0" smtClean="0"/>
              <a:t>pneuma:</a:t>
            </a:r>
            <a:endParaRPr lang="nl-NL" sz="2400" dirty="0"/>
          </a:p>
          <a:p>
            <a:r>
              <a:rPr lang="nl-NL" sz="2400" dirty="0" smtClean="0"/>
              <a:t>		       deur </a:t>
            </a:r>
            <a:r>
              <a:rPr lang="nl-NL" sz="2400" dirty="0"/>
              <a:t>naar de goddelijke Pneuma)</a:t>
            </a:r>
          </a:p>
          <a:p>
            <a:r>
              <a:rPr lang="nl-NL" sz="2400" dirty="0"/>
              <a:t>				eeuwig leven</a:t>
            </a:r>
          </a:p>
        </p:txBody>
      </p:sp>
      <p:sp>
        <p:nvSpPr>
          <p:cNvPr id="3" name="PIJL-OMLAAG 2"/>
          <p:cNvSpPr/>
          <p:nvPr/>
        </p:nvSpPr>
        <p:spPr>
          <a:xfrm>
            <a:off x="5377177" y="2578100"/>
            <a:ext cx="45719" cy="8128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PIJL-OMHOOG 3"/>
          <p:cNvSpPr/>
          <p:nvPr/>
        </p:nvSpPr>
        <p:spPr>
          <a:xfrm>
            <a:off x="5377177" y="3632200"/>
            <a:ext cx="50801" cy="6604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754850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778000" y="1663700"/>
            <a:ext cx="10414000" cy="1877437"/>
          </a:xfrm>
          <a:prstGeom prst="rect">
            <a:avLst/>
          </a:prstGeom>
          <a:noFill/>
        </p:spPr>
        <p:txBody>
          <a:bodyPr wrap="square" rtlCol="0">
            <a:spAutoFit/>
          </a:bodyPr>
          <a:lstStyle/>
          <a:p>
            <a:r>
              <a:rPr lang="nl-NL" sz="4000" dirty="0" smtClean="0"/>
              <a:t>3. Lichaam in relatie </a:t>
            </a:r>
          </a:p>
          <a:p>
            <a:r>
              <a:rPr lang="nl-NL" sz="4000" dirty="0"/>
              <a:t>	</a:t>
            </a:r>
            <a:r>
              <a:rPr lang="nl-NL" sz="4000" dirty="0" smtClean="0"/>
              <a:t>tot dood en opstanding</a:t>
            </a:r>
          </a:p>
          <a:p>
            <a:endParaRPr lang="nl-NL" dirty="0"/>
          </a:p>
          <a:p>
            <a:endParaRPr lang="nl-NL" dirty="0"/>
          </a:p>
        </p:txBody>
      </p:sp>
    </p:spTree>
    <p:extLst>
      <p:ext uri="{BB962C8B-B14F-4D97-AF65-F5344CB8AC3E}">
        <p14:creationId xmlns:p14="http://schemas.microsoft.com/office/powerpoint/2010/main" val="5577780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270000" y="952500"/>
            <a:ext cx="9677400" cy="5047536"/>
          </a:xfrm>
          <a:prstGeom prst="rect">
            <a:avLst/>
          </a:prstGeom>
          <a:noFill/>
        </p:spPr>
        <p:txBody>
          <a:bodyPr wrap="square" rtlCol="0">
            <a:spAutoFit/>
          </a:bodyPr>
          <a:lstStyle/>
          <a:p>
            <a:r>
              <a:rPr lang="nl-NL" sz="2400" b="1" dirty="0"/>
              <a:t>2 Korinthe </a:t>
            </a:r>
            <a:r>
              <a:rPr lang="nl-NL" sz="2400" b="1" dirty="0" smtClean="0"/>
              <a:t>12,1-4</a:t>
            </a:r>
            <a:endParaRPr lang="nl-NL" sz="2400" b="1" dirty="0"/>
          </a:p>
          <a:p>
            <a:r>
              <a:rPr lang="nl-NL" dirty="0"/>
              <a:t> </a:t>
            </a:r>
          </a:p>
          <a:p>
            <a:r>
              <a:rPr lang="nl-NL" sz="2800" dirty="0" smtClean="0"/>
              <a:t>Moet </a:t>
            </a:r>
            <a:r>
              <a:rPr lang="nl-NL" sz="2800" dirty="0"/>
              <a:t>er geroemd worden? Het dient wel nergens toe, maar dan zal ik het gaan hebben over visioenen en openbaringen van de Heer. Ik ken een mens in Christus die veertien jaar </a:t>
            </a:r>
            <a:r>
              <a:rPr lang="nl-NL" sz="2800" dirty="0" smtClean="0"/>
              <a:t>geleden – </a:t>
            </a:r>
            <a:r>
              <a:rPr lang="nl-NL" sz="2800" dirty="0"/>
              <a:t>in het lichaam of buiten het lichaam, ik weet het niet, God weet – werd weggerukt naar de derde hemel. Van die mens weet ik dat hij – in het lichaam of buiten het lichaam </a:t>
            </a:r>
            <a:r>
              <a:rPr lang="nl-NL" sz="2800" dirty="0" smtClean="0"/>
              <a:t>[</a:t>
            </a:r>
            <a:r>
              <a:rPr lang="nl-NL" sz="2800" i="1" dirty="0" err="1"/>
              <a:t>choris</a:t>
            </a:r>
            <a:r>
              <a:rPr lang="nl-NL" sz="2800" i="1" dirty="0"/>
              <a:t> </a:t>
            </a:r>
            <a:r>
              <a:rPr lang="nl-NL" sz="2800" i="1" dirty="0" err="1"/>
              <a:t>tou</a:t>
            </a:r>
            <a:r>
              <a:rPr lang="nl-NL" sz="2800" i="1" dirty="0"/>
              <a:t> </a:t>
            </a:r>
            <a:r>
              <a:rPr lang="nl-NL" sz="2800" i="1" dirty="0" err="1" smtClean="0"/>
              <a:t>somatos</a:t>
            </a:r>
            <a:r>
              <a:rPr lang="nl-NL" sz="2800" dirty="0" smtClean="0"/>
              <a:t>], ik weet het niet, God weet het</a:t>
            </a:r>
            <a:r>
              <a:rPr lang="nl-NL" sz="2800" i="1" dirty="0" smtClean="0"/>
              <a:t> </a:t>
            </a:r>
            <a:r>
              <a:rPr lang="nl-NL" sz="2800" dirty="0" smtClean="0"/>
              <a:t>– </a:t>
            </a:r>
            <a:r>
              <a:rPr lang="nl-NL" sz="2800" dirty="0"/>
              <a:t>werd weggerukt naar het paradijs en onzegbare woorden vernam, die geen mens mag </a:t>
            </a:r>
            <a:r>
              <a:rPr lang="nl-NL" sz="2800" dirty="0" smtClean="0"/>
              <a:t>uitspreken.</a:t>
            </a:r>
            <a:endParaRPr lang="nl-NL" sz="2800" dirty="0"/>
          </a:p>
        </p:txBody>
      </p:sp>
    </p:spTree>
    <p:extLst>
      <p:ext uri="{BB962C8B-B14F-4D97-AF65-F5344CB8AC3E}">
        <p14:creationId xmlns:p14="http://schemas.microsoft.com/office/powerpoint/2010/main" val="28758436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762000" y="825500"/>
            <a:ext cx="10629900" cy="3847207"/>
          </a:xfrm>
          <a:prstGeom prst="rect">
            <a:avLst/>
          </a:prstGeom>
          <a:noFill/>
        </p:spPr>
        <p:txBody>
          <a:bodyPr wrap="square" rtlCol="0">
            <a:spAutoFit/>
          </a:bodyPr>
          <a:lstStyle/>
          <a:p>
            <a:r>
              <a:rPr lang="nl-NL" sz="2400" b="1" dirty="0" smtClean="0"/>
              <a:t>1 </a:t>
            </a:r>
            <a:r>
              <a:rPr lang="nl-NL" sz="2400" b="1" dirty="0"/>
              <a:t>Korinthe </a:t>
            </a:r>
            <a:r>
              <a:rPr lang="nl-NL" sz="2400" b="1" dirty="0" smtClean="0"/>
              <a:t>15,12</a:t>
            </a:r>
          </a:p>
          <a:p>
            <a:r>
              <a:rPr lang="nl-NL" sz="2800" dirty="0" smtClean="0"/>
              <a:t>Als </a:t>
            </a:r>
            <a:r>
              <a:rPr lang="nl-NL" sz="2800" dirty="0"/>
              <a:t>wij verkondigen dat Christus uit de doden is </a:t>
            </a:r>
            <a:r>
              <a:rPr lang="nl-NL" sz="2800" dirty="0" smtClean="0"/>
              <a:t>opgestaan, hoe </a:t>
            </a:r>
            <a:r>
              <a:rPr lang="nl-NL" sz="2800" dirty="0"/>
              <a:t>is het dan mogelijk dat sommigen onder u beweren dat er geen opstanding van de doden bestaat</a:t>
            </a:r>
            <a:r>
              <a:rPr lang="nl-NL" sz="2800" dirty="0" smtClean="0"/>
              <a:t>? </a:t>
            </a:r>
          </a:p>
          <a:p>
            <a:endParaRPr lang="nl-NL" sz="2800" dirty="0" smtClean="0"/>
          </a:p>
          <a:p>
            <a:endParaRPr lang="nl-NL" sz="2800" dirty="0"/>
          </a:p>
          <a:p>
            <a:r>
              <a:rPr lang="nl-NL" sz="2400" b="1" dirty="0" smtClean="0"/>
              <a:t>1 Korinthe 15,35</a:t>
            </a:r>
          </a:p>
          <a:p>
            <a:r>
              <a:rPr lang="nl-NL" sz="2800" dirty="0" smtClean="0"/>
              <a:t>Maar</a:t>
            </a:r>
            <a:r>
              <a:rPr lang="nl-NL" sz="2800" dirty="0"/>
              <a:t>, zal wellicht iemand vragen, hóé verrijzen de doden? Met wat voor lichaam komen ze terug</a:t>
            </a:r>
            <a:r>
              <a:rPr lang="nl-NL" sz="2800" dirty="0" smtClean="0"/>
              <a:t>? </a:t>
            </a:r>
            <a:endParaRPr lang="nl-NL" sz="2800" dirty="0"/>
          </a:p>
        </p:txBody>
      </p:sp>
    </p:spTree>
    <p:extLst>
      <p:ext uri="{BB962C8B-B14F-4D97-AF65-F5344CB8AC3E}">
        <p14:creationId xmlns:p14="http://schemas.microsoft.com/office/powerpoint/2010/main" val="417616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104900" y="368300"/>
            <a:ext cx="10299700" cy="5816977"/>
          </a:xfrm>
          <a:prstGeom prst="rect">
            <a:avLst/>
          </a:prstGeom>
          <a:noFill/>
        </p:spPr>
        <p:txBody>
          <a:bodyPr wrap="square" rtlCol="0">
            <a:spAutoFit/>
          </a:bodyPr>
          <a:lstStyle/>
          <a:p>
            <a:endParaRPr lang="nl-NL" b="1" baseline="30000" dirty="0" smtClean="0"/>
          </a:p>
          <a:p>
            <a:r>
              <a:rPr lang="nl-NL" sz="2400" b="1" dirty="0" smtClean="0"/>
              <a:t>1 Korinthe 15</a:t>
            </a:r>
            <a:endParaRPr lang="nl-NL" b="1" baseline="30000" dirty="0" smtClean="0"/>
          </a:p>
          <a:p>
            <a:r>
              <a:rPr lang="nl-NL" sz="2400" b="1" baseline="30000" dirty="0" smtClean="0"/>
              <a:t>44</a:t>
            </a:r>
            <a:r>
              <a:rPr lang="nl-NL" sz="2400" dirty="0" smtClean="0"/>
              <a:t>Een </a:t>
            </a:r>
            <a:r>
              <a:rPr lang="nl-NL" sz="2400" dirty="0"/>
              <a:t>natuurlijk lichaam wordt gezaaid,</a:t>
            </a:r>
          </a:p>
          <a:p>
            <a:r>
              <a:rPr lang="nl-NL" sz="2400" dirty="0"/>
              <a:t>een geestelijk lichaam verrijst.</a:t>
            </a:r>
          </a:p>
          <a:p>
            <a:r>
              <a:rPr lang="nl-NL" sz="2400" dirty="0"/>
              <a:t>Als er een natuurlijk lichaam [</a:t>
            </a:r>
            <a:r>
              <a:rPr lang="nl-NL" sz="2400" i="1" dirty="0"/>
              <a:t>soma </a:t>
            </a:r>
            <a:r>
              <a:rPr lang="nl-NL" sz="2400" i="1" dirty="0" err="1"/>
              <a:t>psuchikon</a:t>
            </a:r>
            <a:r>
              <a:rPr lang="nl-NL" sz="2400" dirty="0"/>
              <a:t>] bestaat,</a:t>
            </a:r>
          </a:p>
          <a:p>
            <a:r>
              <a:rPr lang="nl-NL" sz="2400" dirty="0"/>
              <a:t>bestaat er ook een geestelijk lichaam [</a:t>
            </a:r>
            <a:r>
              <a:rPr lang="nl-NL" sz="2400" i="1" dirty="0"/>
              <a:t>soma </a:t>
            </a:r>
            <a:r>
              <a:rPr lang="nl-NL" sz="2400" i="1" dirty="0" err="1"/>
              <a:t>pneumatikon</a:t>
            </a:r>
            <a:r>
              <a:rPr lang="nl-NL" sz="2400" dirty="0"/>
              <a:t>].</a:t>
            </a:r>
          </a:p>
          <a:p>
            <a:r>
              <a:rPr lang="nl-NL" sz="2400" b="1" baseline="30000" dirty="0"/>
              <a:t>45</a:t>
            </a:r>
            <a:r>
              <a:rPr lang="nl-NL" sz="2400" dirty="0"/>
              <a:t>Dit is de zin van wat er staat geschreven;</a:t>
            </a:r>
          </a:p>
          <a:p>
            <a:r>
              <a:rPr lang="nl-NL" sz="2400" i="1" dirty="0"/>
              <a:t>de eerste mens</a:t>
            </a:r>
            <a:r>
              <a:rPr lang="nl-NL" sz="2400" dirty="0"/>
              <a:t>, Adam, </a:t>
            </a:r>
            <a:r>
              <a:rPr lang="nl-NL" sz="2400" i="1" dirty="0"/>
              <a:t>werd een levend wezen </a:t>
            </a:r>
            <a:r>
              <a:rPr lang="nl-NL" sz="2400" dirty="0"/>
              <a:t>[</a:t>
            </a:r>
            <a:r>
              <a:rPr lang="nl-NL" sz="2400" i="1" dirty="0" err="1"/>
              <a:t>psuchèn</a:t>
            </a:r>
            <a:r>
              <a:rPr lang="nl-NL" sz="2400" i="1" dirty="0"/>
              <a:t> </a:t>
            </a:r>
            <a:r>
              <a:rPr lang="nl-NL" sz="2400" i="1" dirty="0" err="1"/>
              <a:t>zosan</a:t>
            </a:r>
            <a:r>
              <a:rPr lang="nl-NL" sz="2400" dirty="0"/>
              <a:t>].</a:t>
            </a:r>
          </a:p>
          <a:p>
            <a:r>
              <a:rPr lang="nl-NL" sz="2400" dirty="0"/>
              <a:t>De laatste Adam werd een levendmakende Geest [</a:t>
            </a:r>
            <a:r>
              <a:rPr lang="nl-NL" sz="2400" i="1" dirty="0"/>
              <a:t>pneuma </a:t>
            </a:r>
            <a:r>
              <a:rPr lang="nl-NL" sz="2400" i="1" dirty="0" err="1"/>
              <a:t>zoiopoioun</a:t>
            </a:r>
            <a:r>
              <a:rPr lang="nl-NL" sz="2400" dirty="0" smtClean="0"/>
              <a:t>].</a:t>
            </a:r>
          </a:p>
          <a:p>
            <a:endParaRPr lang="nl-NL" sz="2400" dirty="0"/>
          </a:p>
          <a:p>
            <a:r>
              <a:rPr lang="nl-NL" sz="2400" dirty="0"/>
              <a:t> </a:t>
            </a:r>
            <a:r>
              <a:rPr lang="nl-NL" sz="2400" dirty="0" smtClean="0"/>
              <a:t>[…]</a:t>
            </a:r>
            <a:endParaRPr lang="nl-NL" sz="2400" dirty="0"/>
          </a:p>
          <a:p>
            <a:r>
              <a:rPr lang="nl-NL" sz="2400" b="1" baseline="30000" dirty="0"/>
              <a:t>50</a:t>
            </a:r>
            <a:r>
              <a:rPr lang="nl-NL" sz="2400" dirty="0"/>
              <a:t>Ik bedoel dit, broeders en zusters:</a:t>
            </a:r>
          </a:p>
          <a:p>
            <a:r>
              <a:rPr lang="nl-NL" sz="2400" dirty="0"/>
              <a:t>Vlees [</a:t>
            </a:r>
            <a:r>
              <a:rPr lang="nl-NL" sz="2400" i="1" dirty="0" err="1"/>
              <a:t>sarx</a:t>
            </a:r>
            <a:r>
              <a:rPr lang="nl-NL" sz="2400" dirty="0"/>
              <a:t>] en bloed kunnen geen deel </a:t>
            </a:r>
            <a:r>
              <a:rPr lang="nl-NL" sz="2400" dirty="0" smtClean="0"/>
              <a:t>krijgen</a:t>
            </a:r>
          </a:p>
          <a:p>
            <a:r>
              <a:rPr lang="nl-NL" sz="2400" dirty="0" smtClean="0"/>
              <a:t>aan </a:t>
            </a:r>
            <a:r>
              <a:rPr lang="nl-NL" sz="2400" dirty="0"/>
              <a:t>het koninkrijk van God:</a:t>
            </a:r>
          </a:p>
          <a:p>
            <a:r>
              <a:rPr lang="nl-NL" sz="2400" dirty="0"/>
              <a:t>het vergankelijke krijgt geen deel aan de onvergankelijkheid</a:t>
            </a:r>
            <a:r>
              <a:rPr lang="nl-NL" sz="2400" dirty="0" smtClean="0"/>
              <a:t>.</a:t>
            </a:r>
            <a:endParaRPr lang="nl-NL" sz="2400" dirty="0"/>
          </a:p>
        </p:txBody>
      </p:sp>
    </p:spTree>
    <p:extLst>
      <p:ext uri="{BB962C8B-B14F-4D97-AF65-F5344CB8AC3E}">
        <p14:creationId xmlns:p14="http://schemas.microsoft.com/office/powerpoint/2010/main" val="479117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384300" y="1079500"/>
            <a:ext cx="9004300" cy="2616101"/>
          </a:xfrm>
          <a:prstGeom prst="rect">
            <a:avLst/>
          </a:prstGeom>
          <a:noFill/>
        </p:spPr>
        <p:txBody>
          <a:bodyPr wrap="square" rtlCol="0">
            <a:spAutoFit/>
          </a:bodyPr>
          <a:lstStyle/>
          <a:p>
            <a:r>
              <a:rPr lang="nl-NL" sz="4400" i="1" dirty="0" smtClean="0"/>
              <a:t>Soma </a:t>
            </a:r>
            <a:r>
              <a:rPr lang="nl-NL" sz="4400" i="1" dirty="0" err="1" smtClean="0"/>
              <a:t>pneumatikon</a:t>
            </a:r>
            <a:endParaRPr lang="nl-NL" sz="4400" i="1" dirty="0" smtClean="0"/>
          </a:p>
          <a:p>
            <a:endParaRPr lang="nl-NL" dirty="0" smtClean="0"/>
          </a:p>
          <a:p>
            <a:r>
              <a:rPr lang="nl-NL" dirty="0" smtClean="0"/>
              <a:t>	</a:t>
            </a:r>
            <a:endParaRPr lang="nl-NL" dirty="0"/>
          </a:p>
          <a:p>
            <a:pPr marL="742950" lvl="1" indent="-285750">
              <a:buFont typeface="Wingdings" panose="05000000000000000000" pitchFamily="2" charset="2"/>
              <a:buChar char="v"/>
            </a:pPr>
            <a:r>
              <a:rPr lang="nl-NL" dirty="0" smtClean="0"/>
              <a:t> </a:t>
            </a:r>
            <a:r>
              <a:rPr lang="nl-NL" sz="2800" dirty="0" smtClean="0"/>
              <a:t>mystieke transformatie van het lichaam?</a:t>
            </a:r>
          </a:p>
          <a:p>
            <a:pPr marL="742950" lvl="1" indent="-285750">
              <a:buFont typeface="Wingdings" panose="05000000000000000000" pitchFamily="2" charset="2"/>
              <a:buChar char="v"/>
            </a:pPr>
            <a:endParaRPr lang="nl-NL" sz="2800" dirty="0" smtClean="0"/>
          </a:p>
          <a:p>
            <a:pPr marL="742950" lvl="1" indent="-285750">
              <a:buFont typeface="Wingdings" panose="05000000000000000000" pitchFamily="2" charset="2"/>
              <a:buChar char="v"/>
            </a:pPr>
            <a:r>
              <a:rPr lang="nl-NL" dirty="0"/>
              <a:t> </a:t>
            </a:r>
            <a:r>
              <a:rPr lang="nl-NL" sz="2800" dirty="0" smtClean="0"/>
              <a:t>voorschot op Eindtijd en opstanding?</a:t>
            </a:r>
            <a:endParaRPr lang="nl-NL" sz="2800" dirty="0"/>
          </a:p>
        </p:txBody>
      </p:sp>
    </p:spTree>
    <p:extLst>
      <p:ext uri="{BB962C8B-B14F-4D97-AF65-F5344CB8AC3E}">
        <p14:creationId xmlns:p14="http://schemas.microsoft.com/office/powerpoint/2010/main" val="3559104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485900" y="406400"/>
            <a:ext cx="9753600" cy="5847755"/>
          </a:xfrm>
          <a:prstGeom prst="rect">
            <a:avLst/>
          </a:prstGeom>
          <a:noFill/>
        </p:spPr>
        <p:txBody>
          <a:bodyPr wrap="square" rtlCol="0">
            <a:spAutoFit/>
          </a:bodyPr>
          <a:lstStyle/>
          <a:p>
            <a:r>
              <a:rPr lang="nl-NL" sz="2400" b="1" dirty="0"/>
              <a:t>Galaten </a:t>
            </a:r>
            <a:r>
              <a:rPr lang="nl-NL" sz="2400" b="1" dirty="0" smtClean="0"/>
              <a:t>3</a:t>
            </a:r>
            <a:endParaRPr lang="nl-NL" sz="2400" b="1" dirty="0"/>
          </a:p>
          <a:p>
            <a:r>
              <a:rPr lang="nl-NL" dirty="0"/>
              <a:t> </a:t>
            </a:r>
          </a:p>
          <a:p>
            <a:r>
              <a:rPr lang="nl-NL" sz="2800" b="1" baseline="30000" dirty="0"/>
              <a:t>27</a:t>
            </a:r>
            <a:r>
              <a:rPr lang="nl-NL" sz="2800" dirty="0"/>
              <a:t>Want allemaal bent u in Christus gedoopt, </a:t>
            </a:r>
          </a:p>
          <a:p>
            <a:r>
              <a:rPr lang="nl-NL" sz="2800" dirty="0"/>
              <a:t>met Christus bekleed (</a:t>
            </a:r>
            <a:r>
              <a:rPr lang="nl-NL" sz="2800" i="1" dirty="0" err="1"/>
              <a:t>enedusasthe</a:t>
            </a:r>
            <a:r>
              <a:rPr lang="nl-NL" sz="2800" dirty="0"/>
              <a:t>).</a:t>
            </a:r>
          </a:p>
          <a:p>
            <a:r>
              <a:rPr lang="nl-NL" sz="2800" b="1" baseline="30000" dirty="0"/>
              <a:t>28</a:t>
            </a:r>
            <a:r>
              <a:rPr lang="nl-NL" sz="2800" dirty="0"/>
              <a:t>Er is geen Jood of Griek meer, </a:t>
            </a:r>
          </a:p>
          <a:p>
            <a:r>
              <a:rPr lang="nl-NL" sz="2800" dirty="0"/>
              <a:t>er is geen slaaf of vrije, </a:t>
            </a:r>
          </a:p>
          <a:p>
            <a:r>
              <a:rPr lang="nl-NL" sz="2800" dirty="0"/>
              <a:t>het is niet man en vrouw [</a:t>
            </a:r>
            <a:r>
              <a:rPr lang="nl-NL" sz="2800" i="1" dirty="0" err="1"/>
              <a:t>arsen</a:t>
            </a:r>
            <a:r>
              <a:rPr lang="nl-NL" sz="2800" i="1" dirty="0"/>
              <a:t> </a:t>
            </a:r>
            <a:r>
              <a:rPr lang="nl-NL" sz="2800" i="1" dirty="0" err="1"/>
              <a:t>kai</a:t>
            </a:r>
            <a:r>
              <a:rPr lang="nl-NL" sz="2800" i="1" dirty="0"/>
              <a:t> </a:t>
            </a:r>
            <a:r>
              <a:rPr lang="nl-NL" sz="2800" i="1" dirty="0" err="1"/>
              <a:t>thèlu</a:t>
            </a:r>
            <a:r>
              <a:rPr lang="nl-NL" sz="2800" dirty="0"/>
              <a:t>]; </a:t>
            </a:r>
          </a:p>
          <a:p>
            <a:r>
              <a:rPr lang="nl-NL" sz="2800" dirty="0"/>
              <a:t>u bent allemaal één in Christus</a:t>
            </a:r>
            <a:r>
              <a:rPr lang="nl-NL" sz="2800" dirty="0" smtClean="0"/>
              <a:t>.</a:t>
            </a:r>
          </a:p>
          <a:p>
            <a:endParaRPr lang="nl-NL" sz="2800" dirty="0"/>
          </a:p>
          <a:p>
            <a:r>
              <a:rPr lang="nl-NL" sz="2400" b="1" dirty="0"/>
              <a:t>Genesis </a:t>
            </a:r>
            <a:r>
              <a:rPr lang="nl-NL" sz="2400" b="1" dirty="0" smtClean="0"/>
              <a:t>1,27</a:t>
            </a:r>
            <a:endParaRPr lang="nl-NL" sz="2400" b="1" dirty="0"/>
          </a:p>
          <a:p>
            <a:r>
              <a:rPr lang="nl-NL" sz="2800" dirty="0"/>
              <a:t>En God schiep de mens naar zijn beeld;</a:t>
            </a:r>
          </a:p>
          <a:p>
            <a:r>
              <a:rPr lang="nl-NL" sz="2800" dirty="0"/>
              <a:t>Als het beeld [</a:t>
            </a:r>
            <a:r>
              <a:rPr lang="nl-NL" sz="2800" i="1" dirty="0" err="1"/>
              <a:t>eikona</a:t>
            </a:r>
            <a:r>
              <a:rPr lang="nl-NL" sz="2800" dirty="0"/>
              <a:t>] van God schiep hij hen:</a:t>
            </a:r>
          </a:p>
          <a:p>
            <a:r>
              <a:rPr lang="nl-NL" sz="2800" dirty="0"/>
              <a:t>Mannelijk en vrouwelijk [</a:t>
            </a:r>
            <a:r>
              <a:rPr lang="nl-NL" sz="2800" i="1" dirty="0" err="1"/>
              <a:t>arsen</a:t>
            </a:r>
            <a:r>
              <a:rPr lang="nl-NL" sz="2800" i="1" dirty="0"/>
              <a:t> </a:t>
            </a:r>
            <a:r>
              <a:rPr lang="nl-NL" sz="2800" i="1" dirty="0" err="1"/>
              <a:t>kai</a:t>
            </a:r>
            <a:r>
              <a:rPr lang="nl-NL" sz="2800" i="1" dirty="0"/>
              <a:t> </a:t>
            </a:r>
            <a:r>
              <a:rPr lang="nl-NL" sz="2800" i="1" dirty="0" err="1"/>
              <a:t>thèlu</a:t>
            </a:r>
            <a:r>
              <a:rPr lang="nl-NL" sz="2800" dirty="0"/>
              <a:t>] schiep hij hen.</a:t>
            </a:r>
          </a:p>
          <a:p>
            <a:endParaRPr lang="nl-NL" sz="2800" dirty="0"/>
          </a:p>
        </p:txBody>
      </p:sp>
    </p:spTree>
    <p:extLst>
      <p:ext uri="{BB962C8B-B14F-4D97-AF65-F5344CB8AC3E}">
        <p14:creationId xmlns:p14="http://schemas.microsoft.com/office/powerpoint/2010/main" val="50486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635000" y="800100"/>
            <a:ext cx="10566400" cy="5139869"/>
          </a:xfrm>
          <a:prstGeom prst="rect">
            <a:avLst/>
          </a:prstGeom>
          <a:noFill/>
        </p:spPr>
        <p:txBody>
          <a:bodyPr wrap="square" rtlCol="0">
            <a:spAutoFit/>
          </a:bodyPr>
          <a:lstStyle/>
          <a:p>
            <a:r>
              <a:rPr lang="nl-NL" sz="2000" b="1" dirty="0" smtClean="0"/>
              <a:t>2 Korinthe 4,1</a:t>
            </a:r>
          </a:p>
          <a:p>
            <a:r>
              <a:rPr lang="nl-NL" sz="2400" dirty="0" smtClean="0"/>
              <a:t>Altijd </a:t>
            </a:r>
            <a:r>
              <a:rPr lang="nl-NL" sz="2400" dirty="0"/>
              <a:t>dragen wij het sterven van Jezus in ons lichaam mee,</a:t>
            </a:r>
          </a:p>
          <a:p>
            <a:r>
              <a:rPr lang="nl-NL" sz="2400" dirty="0"/>
              <a:t>opdat ook het leven van Jezus zich in ons lichaam </a:t>
            </a:r>
            <a:r>
              <a:rPr lang="nl-NL" sz="2400" dirty="0" smtClean="0"/>
              <a:t>openbaart.</a:t>
            </a:r>
          </a:p>
          <a:p>
            <a:endParaRPr lang="nl-NL" sz="2400" dirty="0" smtClean="0"/>
          </a:p>
          <a:p>
            <a:endParaRPr lang="nl-NL" sz="2400" dirty="0" smtClean="0"/>
          </a:p>
          <a:p>
            <a:r>
              <a:rPr lang="nl-NL" sz="2000" b="1" dirty="0" smtClean="0"/>
              <a:t>Filippenzen 3,10</a:t>
            </a:r>
            <a:endParaRPr lang="nl-NL" sz="2000" b="1" dirty="0"/>
          </a:p>
          <a:p>
            <a:r>
              <a:rPr lang="nl-NL" sz="2400" dirty="0"/>
              <a:t>Ik wil steeds meer op hem lijken in zijn dood</a:t>
            </a:r>
          </a:p>
          <a:p>
            <a:r>
              <a:rPr lang="nl-NL" sz="2400" dirty="0"/>
              <a:t>Om eens te komen tot de opstanding uit de </a:t>
            </a:r>
            <a:r>
              <a:rPr lang="nl-NL" sz="2400" dirty="0" smtClean="0"/>
              <a:t>doden.</a:t>
            </a:r>
          </a:p>
          <a:p>
            <a:endParaRPr lang="nl-NL" sz="2400" dirty="0" smtClean="0"/>
          </a:p>
          <a:p>
            <a:endParaRPr lang="nl-NL" sz="2400" dirty="0" smtClean="0"/>
          </a:p>
          <a:p>
            <a:r>
              <a:rPr lang="nl-NL" sz="2000" b="1" dirty="0" smtClean="0"/>
              <a:t>Galaten 2,19-20</a:t>
            </a:r>
          </a:p>
          <a:p>
            <a:r>
              <a:rPr lang="nl-NL" sz="2400" dirty="0" smtClean="0"/>
              <a:t>“… met Christus ben ik gekruisigd.</a:t>
            </a:r>
          </a:p>
          <a:p>
            <a:r>
              <a:rPr lang="nl-NL" sz="2400" dirty="0" smtClean="0"/>
              <a:t>Ikzelf leef niet meer. Christus leeft in mij”.</a:t>
            </a:r>
          </a:p>
          <a:p>
            <a:endParaRPr lang="nl-NL" sz="2800" dirty="0"/>
          </a:p>
        </p:txBody>
      </p:sp>
    </p:spTree>
    <p:extLst>
      <p:ext uri="{BB962C8B-B14F-4D97-AF65-F5344CB8AC3E}">
        <p14:creationId xmlns:p14="http://schemas.microsoft.com/office/powerpoint/2010/main" val="416923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fbeeldingsresultaat voor body not a temple but amusement p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 y="304800"/>
            <a:ext cx="4467225" cy="44672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fbeeldingsresultaat voor body not a temple but amusement pa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7000" y="3130272"/>
            <a:ext cx="6740525" cy="351210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Gerelateerde afbeeld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34426" y="-342900"/>
            <a:ext cx="3213099" cy="3213100"/>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p:cNvSpPr txBox="1"/>
          <p:nvPr/>
        </p:nvSpPr>
        <p:spPr>
          <a:xfrm>
            <a:off x="5111752" y="82272"/>
            <a:ext cx="3644900" cy="2985433"/>
          </a:xfrm>
          <a:prstGeom prst="rect">
            <a:avLst/>
          </a:prstGeom>
          <a:noFill/>
        </p:spPr>
        <p:txBody>
          <a:bodyPr wrap="square" rtlCol="0">
            <a:spAutoFit/>
          </a:bodyPr>
          <a:lstStyle/>
          <a:p>
            <a:r>
              <a:rPr lang="nl-NL" sz="2000" b="1" dirty="0"/>
              <a:t>1 </a:t>
            </a:r>
            <a:r>
              <a:rPr lang="nl-NL" sz="2000" b="1" dirty="0" smtClean="0"/>
              <a:t>Korinthe 12,13.27</a:t>
            </a:r>
          </a:p>
          <a:p>
            <a:r>
              <a:rPr lang="nl-NL" sz="2400" dirty="0" smtClean="0"/>
              <a:t>Want </a:t>
            </a:r>
            <a:r>
              <a:rPr lang="nl-NL" sz="2400" dirty="0"/>
              <a:t>wij allen, Joden en Grieken, slaven en vrijen, zijn in de kracht van een en dezelfde Geest tot één lichaam gedoopt… U bent het lichaam van </a:t>
            </a:r>
            <a:r>
              <a:rPr lang="nl-NL" sz="2400" dirty="0" smtClean="0"/>
              <a:t>Christus.</a:t>
            </a:r>
            <a:endParaRPr lang="nl-NL" sz="2400" dirty="0"/>
          </a:p>
        </p:txBody>
      </p:sp>
    </p:spTree>
    <p:extLst>
      <p:ext uri="{BB962C8B-B14F-4D97-AF65-F5344CB8AC3E}">
        <p14:creationId xmlns:p14="http://schemas.microsoft.com/office/powerpoint/2010/main" val="37613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638300" y="647700"/>
            <a:ext cx="9728200" cy="5909310"/>
          </a:xfrm>
          <a:prstGeom prst="rect">
            <a:avLst/>
          </a:prstGeom>
          <a:noFill/>
        </p:spPr>
        <p:txBody>
          <a:bodyPr wrap="square" rtlCol="0">
            <a:spAutoFit/>
          </a:bodyPr>
          <a:lstStyle/>
          <a:p>
            <a:r>
              <a:rPr lang="nl-NL" b="1" dirty="0" smtClean="0"/>
              <a:t>Nederlandse Grondwet, 1983 </a:t>
            </a:r>
            <a:r>
              <a:rPr lang="nl-NL" b="1" dirty="0" err="1" smtClean="0"/>
              <a:t>nC</a:t>
            </a:r>
            <a:endParaRPr lang="nl-NL" b="1" dirty="0" smtClean="0"/>
          </a:p>
          <a:p>
            <a:r>
              <a:rPr lang="nl-NL" dirty="0" smtClean="0"/>
              <a:t>Discriminatie wegens godsdienst, levensovertuiging, </a:t>
            </a:r>
          </a:p>
          <a:p>
            <a:r>
              <a:rPr lang="nl-NL" dirty="0">
                <a:effectLst>
                  <a:outerShdw blurRad="38100" dist="38100" dir="2700000" algn="tl">
                    <a:srgbClr val="000000">
                      <a:alpha val="43137"/>
                    </a:srgbClr>
                  </a:outerShdw>
                </a:effectLst>
              </a:rPr>
              <a:t>	</a:t>
            </a:r>
            <a:r>
              <a:rPr lang="nl-NL" dirty="0" smtClean="0">
                <a:effectLst>
                  <a:outerShdw blurRad="38100" dist="38100" dir="2700000" algn="tl">
                    <a:srgbClr val="000000">
                      <a:alpha val="43137"/>
                    </a:srgbClr>
                  </a:outerShdw>
                </a:effectLst>
              </a:rPr>
              <a:t>politieke gezindheid, ras</a:t>
            </a:r>
            <a:r>
              <a:rPr lang="nl-NL" dirty="0" smtClean="0"/>
              <a:t>, </a:t>
            </a:r>
          </a:p>
          <a:p>
            <a:r>
              <a:rPr lang="nl-NL" dirty="0" smtClean="0"/>
              <a:t>		geslacht of op welke grond dan ook, is niet toegestaan.</a:t>
            </a:r>
          </a:p>
          <a:p>
            <a:endParaRPr lang="nl-NL" dirty="0" smtClean="0"/>
          </a:p>
          <a:p>
            <a:endParaRPr lang="nl-NL" dirty="0" smtClean="0"/>
          </a:p>
          <a:p>
            <a:r>
              <a:rPr lang="nl-NL" b="1" dirty="0" smtClean="0"/>
              <a:t>Galaten 3,28 (54 </a:t>
            </a:r>
            <a:r>
              <a:rPr lang="nl-NL" b="1" dirty="0" err="1" smtClean="0"/>
              <a:t>nC</a:t>
            </a:r>
            <a:r>
              <a:rPr lang="nl-NL" b="1" dirty="0" smtClean="0"/>
              <a:t>)</a:t>
            </a:r>
          </a:p>
          <a:p>
            <a:r>
              <a:rPr lang="nl-NL" dirty="0" smtClean="0"/>
              <a:t>Er is geen Jood of Griek meer, </a:t>
            </a:r>
          </a:p>
          <a:p>
            <a:r>
              <a:rPr lang="nl-NL" dirty="0" smtClean="0"/>
              <a:t>	er is </a:t>
            </a:r>
            <a:r>
              <a:rPr lang="nl-NL" dirty="0" smtClean="0">
                <a:effectLst>
                  <a:outerShdw blurRad="38100" dist="38100" dir="2700000" algn="tl">
                    <a:srgbClr val="000000">
                      <a:alpha val="43137"/>
                    </a:srgbClr>
                  </a:outerShdw>
                </a:effectLst>
              </a:rPr>
              <a:t>geen slaaf of vrije</a:t>
            </a:r>
            <a:r>
              <a:rPr lang="nl-NL" dirty="0" smtClean="0"/>
              <a:t>, </a:t>
            </a:r>
          </a:p>
          <a:p>
            <a:r>
              <a:rPr lang="nl-NL" dirty="0" smtClean="0"/>
              <a:t>		het is niet man en vrouw. </a:t>
            </a:r>
          </a:p>
          <a:p>
            <a:r>
              <a:rPr lang="nl-NL" dirty="0"/>
              <a:t>U</a:t>
            </a:r>
            <a:r>
              <a:rPr lang="nl-NL" dirty="0" smtClean="0"/>
              <a:t> bent allemaal één in Christus.</a:t>
            </a:r>
          </a:p>
          <a:p>
            <a:endParaRPr lang="nl-NL" dirty="0" smtClean="0"/>
          </a:p>
          <a:p>
            <a:r>
              <a:rPr lang="nl-NL" b="1" dirty="0" smtClean="0"/>
              <a:t>Belgische Grondwet, 1994 </a:t>
            </a:r>
            <a:r>
              <a:rPr lang="nl-NL" b="1" dirty="0" err="1" smtClean="0"/>
              <a:t>nC</a:t>
            </a:r>
            <a:endParaRPr lang="nl-NL" b="1" dirty="0" smtClean="0"/>
          </a:p>
          <a:p>
            <a:r>
              <a:rPr lang="nl-NL" dirty="0" smtClean="0"/>
              <a:t>De gelijkheid van vrouwen en mannen is gewaarborgd.</a:t>
            </a:r>
          </a:p>
          <a:p>
            <a:r>
              <a:rPr lang="nl-NL" dirty="0" smtClean="0"/>
              <a:t>	zonder </a:t>
            </a:r>
            <a:r>
              <a:rPr lang="nl-NL" dirty="0"/>
              <a:t>discriminatie verzekerd </a:t>
            </a:r>
            <a:r>
              <a:rPr lang="nl-NL" dirty="0" smtClean="0"/>
              <a:t>worden</a:t>
            </a:r>
          </a:p>
          <a:p>
            <a:r>
              <a:rPr lang="nl-NL" dirty="0"/>
              <a:t>	</a:t>
            </a:r>
            <a:r>
              <a:rPr lang="nl-NL" dirty="0" smtClean="0"/>
              <a:t>	inzonderheid </a:t>
            </a:r>
            <a:r>
              <a:rPr lang="nl-NL" dirty="0"/>
              <a:t>de rechten en vrijheden van de ideologische en </a:t>
            </a:r>
            <a:r>
              <a:rPr lang="nl-NL" dirty="0" smtClean="0"/>
              <a:t>			filosofische </a:t>
            </a:r>
            <a:r>
              <a:rPr lang="nl-NL" dirty="0"/>
              <a:t>minderheden.</a:t>
            </a:r>
          </a:p>
          <a:p>
            <a:r>
              <a:rPr lang="nl-NL" dirty="0"/>
              <a:t>De Belgen zijn gelijk voor de wet.</a:t>
            </a:r>
          </a:p>
          <a:p>
            <a:endParaRPr lang="nl-NL" dirty="0" smtClean="0"/>
          </a:p>
          <a:p>
            <a:endParaRPr lang="nl-NL" dirty="0" smtClean="0"/>
          </a:p>
          <a:p>
            <a:endParaRPr lang="nl-NL" b="1" dirty="0"/>
          </a:p>
        </p:txBody>
      </p:sp>
      <p:cxnSp>
        <p:nvCxnSpPr>
          <p:cNvPr id="8" name="Rechte verbindingslijn met pijl 7"/>
          <p:cNvCxnSpPr/>
          <p:nvPr/>
        </p:nvCxnSpPr>
        <p:spPr>
          <a:xfrm>
            <a:off x="4292600" y="1803400"/>
            <a:ext cx="1689100" cy="1371600"/>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Rechte verbindingslijn met pijl 9"/>
          <p:cNvCxnSpPr/>
          <p:nvPr/>
        </p:nvCxnSpPr>
        <p:spPr>
          <a:xfrm flipH="1">
            <a:off x="4902200" y="3479800"/>
            <a:ext cx="1079500" cy="787400"/>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p:cNvCxnSpPr/>
          <p:nvPr/>
        </p:nvCxnSpPr>
        <p:spPr>
          <a:xfrm>
            <a:off x="3924300" y="3175000"/>
            <a:ext cx="12700" cy="1409700"/>
          </a:xfrm>
          <a:prstGeom prst="straightConnector1">
            <a:avLst/>
          </a:prstGeom>
          <a:ln w="508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Rechte verbindingslijn met pijl 13"/>
          <p:cNvCxnSpPr/>
          <p:nvPr/>
        </p:nvCxnSpPr>
        <p:spPr>
          <a:xfrm>
            <a:off x="3924300" y="1511300"/>
            <a:ext cx="12700" cy="1409700"/>
          </a:xfrm>
          <a:prstGeom prst="straightConnector1">
            <a:avLst/>
          </a:prstGeom>
          <a:ln w="47625">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Vierkante haak rechts 15"/>
          <p:cNvSpPr/>
          <p:nvPr/>
        </p:nvSpPr>
        <p:spPr>
          <a:xfrm>
            <a:off x="5137150" y="1104900"/>
            <a:ext cx="2419350" cy="1701800"/>
          </a:xfrm>
          <a:prstGeom prst="rightBracket">
            <a:avLst/>
          </a:prstGeom>
          <a:ln w="508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17" name="Vierkante haak rechts 16"/>
          <p:cNvSpPr/>
          <p:nvPr/>
        </p:nvSpPr>
        <p:spPr>
          <a:xfrm>
            <a:off x="6108700" y="2806700"/>
            <a:ext cx="5105400" cy="2374900"/>
          </a:xfrm>
          <a:prstGeom prst="rightBracket">
            <a:avLst/>
          </a:prstGeom>
          <a:ln w="508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Tree>
    <p:extLst>
      <p:ext uri="{BB962C8B-B14F-4D97-AF65-F5344CB8AC3E}">
        <p14:creationId xmlns:p14="http://schemas.microsoft.com/office/powerpoint/2010/main" val="94308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2" end="1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3" end="1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4" end="1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5" end="1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6" end="1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circle(in)">
                                      <p:cBhvr>
                                        <p:cTn id="30" dur="20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circle(in)">
                                      <p:cBhvr>
                                        <p:cTn id="35" dur="2000"/>
                                        <p:tgtEl>
                                          <p:spTgt spid="14"/>
                                        </p:tgtEl>
                                      </p:cBhvr>
                                    </p:animEffect>
                                  </p:childTnLst>
                                </p:cTn>
                              </p:par>
                              <p:par>
                                <p:cTn id="36" presetID="6" presetClass="entr" presetSubtype="16"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circle(in)">
                                      <p:cBhvr>
                                        <p:cTn id="38" dur="20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circle(in)">
                                      <p:cBhvr>
                                        <p:cTn id="43" dur="2000"/>
                                        <p:tgtEl>
                                          <p:spTgt spid="8"/>
                                        </p:tgtEl>
                                      </p:cBhvr>
                                    </p:animEffect>
                                  </p:childTnLst>
                                </p:cTn>
                              </p:par>
                              <p:par>
                                <p:cTn id="44" presetID="6" presetClass="entr" presetSubtype="16"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circle(in)">
                                      <p:cBhvr>
                                        <p:cTn id="46"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638300" y="647700"/>
            <a:ext cx="9728200" cy="6093976"/>
          </a:xfrm>
          <a:prstGeom prst="rect">
            <a:avLst/>
          </a:prstGeom>
          <a:noFill/>
        </p:spPr>
        <p:txBody>
          <a:bodyPr wrap="square" rtlCol="0">
            <a:spAutoFit/>
          </a:bodyPr>
          <a:lstStyle/>
          <a:p>
            <a:endParaRPr lang="nl-NL" dirty="0" smtClean="0"/>
          </a:p>
          <a:p>
            <a:r>
              <a:rPr lang="nl-NL" sz="2400" b="1" dirty="0" smtClean="0"/>
              <a:t>Galaten 3,28 (54 </a:t>
            </a:r>
            <a:r>
              <a:rPr lang="nl-NL" sz="2400" b="1" dirty="0" err="1" smtClean="0"/>
              <a:t>nC</a:t>
            </a:r>
            <a:r>
              <a:rPr lang="nl-NL" sz="2400" b="1" dirty="0" smtClean="0"/>
              <a:t>)</a:t>
            </a:r>
          </a:p>
          <a:p>
            <a:r>
              <a:rPr lang="nl-NL" sz="2400" dirty="0" smtClean="0"/>
              <a:t>Er is geen Jood of Griek meer, </a:t>
            </a:r>
          </a:p>
          <a:p>
            <a:r>
              <a:rPr lang="nl-NL" sz="2400" dirty="0" smtClean="0"/>
              <a:t>	er is </a:t>
            </a:r>
            <a:r>
              <a:rPr lang="nl-NL" sz="2400" dirty="0" smtClean="0">
                <a:effectLst>
                  <a:outerShdw blurRad="38100" dist="38100" dir="2700000" algn="tl">
                    <a:srgbClr val="000000">
                      <a:alpha val="43137"/>
                    </a:srgbClr>
                  </a:outerShdw>
                </a:effectLst>
              </a:rPr>
              <a:t>geen slaaf of vrije</a:t>
            </a:r>
            <a:r>
              <a:rPr lang="nl-NL" sz="2400" dirty="0" smtClean="0"/>
              <a:t>, </a:t>
            </a:r>
          </a:p>
          <a:p>
            <a:r>
              <a:rPr lang="nl-NL" sz="2400" dirty="0" smtClean="0"/>
              <a:t>		het is niet man en vrouw. </a:t>
            </a:r>
          </a:p>
          <a:p>
            <a:r>
              <a:rPr lang="nl-NL" sz="2400" u="sng" dirty="0"/>
              <a:t>U</a:t>
            </a:r>
            <a:r>
              <a:rPr lang="nl-NL" sz="2400" u="sng" dirty="0" smtClean="0"/>
              <a:t> bent allemaal één in Christus</a:t>
            </a:r>
            <a:r>
              <a:rPr lang="nl-NL" sz="2400" dirty="0" smtClean="0"/>
              <a:t>.</a:t>
            </a:r>
          </a:p>
          <a:p>
            <a:endParaRPr lang="nl-NL" sz="2400" dirty="0" smtClean="0"/>
          </a:p>
          <a:p>
            <a:endParaRPr lang="nl-NL" sz="2400" dirty="0" smtClean="0"/>
          </a:p>
          <a:p>
            <a:r>
              <a:rPr lang="nl-NL" sz="2400" b="1" dirty="0" smtClean="0"/>
              <a:t>Belgische Grondwet, 1994 </a:t>
            </a:r>
            <a:r>
              <a:rPr lang="nl-NL" sz="2400" b="1" dirty="0" err="1" smtClean="0"/>
              <a:t>nC</a:t>
            </a:r>
            <a:endParaRPr lang="nl-NL" sz="2400" b="1" dirty="0" smtClean="0"/>
          </a:p>
          <a:p>
            <a:r>
              <a:rPr lang="nl-NL" sz="2400" dirty="0" smtClean="0"/>
              <a:t>De gelijkheid van vrouwen en mannen is gewaarborgd.</a:t>
            </a:r>
          </a:p>
          <a:p>
            <a:r>
              <a:rPr lang="nl-NL" sz="2400" dirty="0" smtClean="0"/>
              <a:t>	zonder </a:t>
            </a:r>
            <a:r>
              <a:rPr lang="nl-NL" sz="2400" dirty="0"/>
              <a:t>discriminatie verzekerd </a:t>
            </a:r>
            <a:r>
              <a:rPr lang="nl-NL" sz="2400" dirty="0" smtClean="0"/>
              <a:t>worden</a:t>
            </a:r>
          </a:p>
          <a:p>
            <a:r>
              <a:rPr lang="nl-NL" sz="2400" dirty="0"/>
              <a:t>	</a:t>
            </a:r>
            <a:r>
              <a:rPr lang="nl-NL" sz="2400" dirty="0" smtClean="0"/>
              <a:t>	inzonderheid </a:t>
            </a:r>
            <a:r>
              <a:rPr lang="nl-NL" sz="2400" dirty="0"/>
              <a:t>de rechten en vrijheden van </a:t>
            </a:r>
            <a:r>
              <a:rPr lang="nl-NL" sz="2400" dirty="0" smtClean="0"/>
              <a:t>de</a:t>
            </a:r>
          </a:p>
          <a:p>
            <a:r>
              <a:rPr lang="nl-NL" sz="2400" dirty="0"/>
              <a:t>	</a:t>
            </a:r>
            <a:r>
              <a:rPr lang="nl-NL" sz="2400" dirty="0" smtClean="0"/>
              <a:t>	ideologische </a:t>
            </a:r>
            <a:r>
              <a:rPr lang="nl-NL" sz="2400" dirty="0"/>
              <a:t>en </a:t>
            </a:r>
            <a:r>
              <a:rPr lang="nl-NL" sz="2400" dirty="0" smtClean="0"/>
              <a:t>filosofische </a:t>
            </a:r>
            <a:r>
              <a:rPr lang="nl-NL" sz="2400" dirty="0"/>
              <a:t>minderheden.</a:t>
            </a:r>
          </a:p>
          <a:p>
            <a:r>
              <a:rPr lang="nl-NL" sz="2400" u="sng" dirty="0"/>
              <a:t>De Belgen zijn gelijk voor de wet</a:t>
            </a:r>
            <a:r>
              <a:rPr lang="nl-NL" sz="2400" dirty="0"/>
              <a:t>.</a:t>
            </a:r>
          </a:p>
          <a:p>
            <a:endParaRPr lang="nl-NL" sz="2400" dirty="0" smtClean="0"/>
          </a:p>
          <a:p>
            <a:endParaRPr lang="nl-NL" dirty="0" smtClean="0"/>
          </a:p>
          <a:p>
            <a:endParaRPr lang="nl-NL" b="1" dirty="0"/>
          </a:p>
        </p:txBody>
      </p:sp>
    </p:spTree>
    <p:extLst>
      <p:ext uri="{BB962C8B-B14F-4D97-AF65-F5344CB8AC3E}">
        <p14:creationId xmlns:p14="http://schemas.microsoft.com/office/powerpoint/2010/main" val="346016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3" end="13"/>
                                            </p:txEl>
                                          </p:spTgt>
                                        </p:tgtEl>
                                        <p:attrNameLst>
                                          <p:attrName>style.visibility</p:attrName>
                                        </p:attrNameLst>
                                      </p:cBhvr>
                                      <p:to>
                                        <p:strVal val="visible"/>
                                      </p:to>
                                    </p:set>
                                    <p:anim calcmode="lin" valueType="num">
                                      <p:cBhvr additive="base">
                                        <p:cTn id="11"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463800" y="1346200"/>
            <a:ext cx="9728200" cy="4154984"/>
          </a:xfrm>
          <a:prstGeom prst="rect">
            <a:avLst/>
          </a:prstGeom>
          <a:noFill/>
        </p:spPr>
        <p:txBody>
          <a:bodyPr wrap="square" rtlCol="0">
            <a:spAutoFit/>
          </a:bodyPr>
          <a:lstStyle/>
          <a:p>
            <a:endParaRPr lang="nl-NL" dirty="0" smtClean="0"/>
          </a:p>
          <a:p>
            <a:endParaRPr lang="nl-NL" dirty="0" smtClean="0"/>
          </a:p>
          <a:p>
            <a:r>
              <a:rPr lang="nl-NL" sz="3200" b="1" dirty="0" smtClean="0"/>
              <a:t>Galaten 3,28 (54 </a:t>
            </a:r>
            <a:r>
              <a:rPr lang="nl-NL" sz="3200" b="1" dirty="0" err="1" smtClean="0"/>
              <a:t>nC</a:t>
            </a:r>
            <a:r>
              <a:rPr lang="nl-NL" sz="3200" b="1" dirty="0" smtClean="0"/>
              <a:t>)</a:t>
            </a:r>
          </a:p>
          <a:p>
            <a:r>
              <a:rPr lang="nl-NL" sz="3200" dirty="0" smtClean="0"/>
              <a:t>Er is geen Jood of Griek meer, </a:t>
            </a:r>
          </a:p>
          <a:p>
            <a:r>
              <a:rPr lang="nl-NL" sz="3200" dirty="0" smtClean="0"/>
              <a:t>	er is </a:t>
            </a:r>
            <a:r>
              <a:rPr lang="nl-NL" sz="3200" dirty="0" smtClean="0">
                <a:effectLst>
                  <a:outerShdw blurRad="38100" dist="38100" dir="2700000" algn="tl">
                    <a:srgbClr val="000000">
                      <a:alpha val="43137"/>
                    </a:srgbClr>
                  </a:outerShdw>
                </a:effectLst>
              </a:rPr>
              <a:t>geen slaaf of vrije</a:t>
            </a:r>
            <a:r>
              <a:rPr lang="nl-NL" sz="3200" dirty="0" smtClean="0"/>
              <a:t>, </a:t>
            </a:r>
          </a:p>
          <a:p>
            <a:r>
              <a:rPr lang="nl-NL" sz="3200" dirty="0" smtClean="0"/>
              <a:t>		</a:t>
            </a:r>
            <a:r>
              <a:rPr lang="nl-NL" sz="3200" u="sng" dirty="0" smtClean="0"/>
              <a:t>het is niet man en vrouw</a:t>
            </a:r>
            <a:r>
              <a:rPr lang="nl-NL" sz="3200" dirty="0" smtClean="0"/>
              <a:t>. </a:t>
            </a:r>
          </a:p>
          <a:p>
            <a:r>
              <a:rPr lang="nl-NL" sz="3200" dirty="0"/>
              <a:t>U</a:t>
            </a:r>
            <a:r>
              <a:rPr lang="nl-NL" sz="3200" dirty="0" smtClean="0"/>
              <a:t> bent allemaal één in Christus.</a:t>
            </a:r>
          </a:p>
          <a:p>
            <a:endParaRPr lang="nl-NL" sz="3200" dirty="0" smtClean="0"/>
          </a:p>
          <a:p>
            <a:endParaRPr lang="nl-NL" dirty="0" smtClean="0"/>
          </a:p>
          <a:p>
            <a:endParaRPr lang="nl-NL" b="1" dirty="0"/>
          </a:p>
        </p:txBody>
      </p:sp>
    </p:spTree>
    <p:extLst>
      <p:ext uri="{BB962C8B-B14F-4D97-AF65-F5344CB8AC3E}">
        <p14:creationId xmlns:p14="http://schemas.microsoft.com/office/powerpoint/2010/main" val="1684774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711200" y="698500"/>
            <a:ext cx="11112500" cy="4555093"/>
          </a:xfrm>
          <a:prstGeom prst="rect">
            <a:avLst/>
          </a:prstGeom>
          <a:noFill/>
        </p:spPr>
        <p:txBody>
          <a:bodyPr wrap="square" rtlCol="0">
            <a:spAutoFit/>
          </a:bodyPr>
          <a:lstStyle/>
          <a:p>
            <a:r>
              <a:rPr lang="nl-NL" sz="4800" dirty="0" smtClean="0"/>
              <a:t>Drie uitgangspunten</a:t>
            </a:r>
          </a:p>
          <a:p>
            <a:endParaRPr lang="nl-NL" dirty="0"/>
          </a:p>
          <a:p>
            <a:endParaRPr lang="nl-NL" sz="3200" dirty="0" smtClean="0"/>
          </a:p>
          <a:p>
            <a:r>
              <a:rPr lang="nl-NL" sz="3200" dirty="0" smtClean="0"/>
              <a:t>	1. Paulus </a:t>
            </a:r>
            <a:r>
              <a:rPr lang="nl-NL" sz="3200" dirty="0"/>
              <a:t>schrijft aan het einde der </a:t>
            </a:r>
            <a:r>
              <a:rPr lang="nl-NL" sz="3200" dirty="0" smtClean="0"/>
              <a:t>tijden.</a:t>
            </a:r>
            <a:endParaRPr lang="nl-NL" sz="3200" dirty="0"/>
          </a:p>
          <a:p>
            <a:endParaRPr lang="nl-NL" sz="3200" dirty="0"/>
          </a:p>
          <a:p>
            <a:r>
              <a:rPr lang="nl-NL" sz="3200" dirty="0" smtClean="0"/>
              <a:t>	2. Hij </a:t>
            </a:r>
            <a:r>
              <a:rPr lang="nl-NL" sz="3200" dirty="0"/>
              <a:t>schrijft vanuit een </a:t>
            </a:r>
            <a:r>
              <a:rPr lang="nl-NL" sz="3200" i="1" dirty="0" err="1"/>
              <a:t>Umwertung</a:t>
            </a:r>
            <a:r>
              <a:rPr lang="nl-NL" sz="3200" i="1" dirty="0"/>
              <a:t> aller </a:t>
            </a:r>
            <a:r>
              <a:rPr lang="nl-NL" sz="3200" i="1" dirty="0" err="1" smtClean="0"/>
              <a:t>Werten</a:t>
            </a:r>
            <a:r>
              <a:rPr lang="nl-NL" sz="3200" i="1" dirty="0" smtClean="0"/>
              <a:t>.</a:t>
            </a:r>
            <a:endParaRPr lang="nl-NL" sz="3200" dirty="0" smtClean="0"/>
          </a:p>
          <a:p>
            <a:endParaRPr lang="nl-NL" sz="3200" dirty="0"/>
          </a:p>
          <a:p>
            <a:r>
              <a:rPr lang="nl-NL" sz="3200" dirty="0" smtClean="0"/>
              <a:t>	3. Zijn publiek bestaat uit nieuwkomers:</a:t>
            </a:r>
          </a:p>
          <a:p>
            <a:r>
              <a:rPr lang="nl-NL" sz="3200" dirty="0" smtClean="0"/>
              <a:t>		‘</a:t>
            </a:r>
            <a:r>
              <a:rPr lang="nl-NL" sz="3200" i="1" dirty="0" err="1" smtClean="0"/>
              <a:t>unborn</a:t>
            </a:r>
            <a:r>
              <a:rPr lang="nl-NL" sz="3200" i="1" dirty="0" smtClean="0"/>
              <a:t> Christians</a:t>
            </a:r>
            <a:r>
              <a:rPr lang="nl-NL" sz="3200" dirty="0" smtClean="0"/>
              <a:t>’. </a:t>
            </a:r>
            <a:endParaRPr lang="nl-NL" sz="3200" dirty="0"/>
          </a:p>
        </p:txBody>
      </p:sp>
    </p:spTree>
    <p:extLst>
      <p:ext uri="{BB962C8B-B14F-4D97-AF65-F5344CB8AC3E}">
        <p14:creationId xmlns:p14="http://schemas.microsoft.com/office/powerpoint/2010/main" val="3649189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911929" y="767442"/>
            <a:ext cx="8458200" cy="3785652"/>
          </a:xfrm>
          <a:prstGeom prst="rect">
            <a:avLst/>
          </a:prstGeom>
          <a:noFill/>
        </p:spPr>
        <p:txBody>
          <a:bodyPr wrap="square" rtlCol="0">
            <a:spAutoFit/>
          </a:bodyPr>
          <a:lstStyle/>
          <a:p>
            <a:r>
              <a:rPr lang="nl-NL" sz="4400" dirty="0" smtClean="0"/>
              <a:t>De Eindtijd, nu</a:t>
            </a:r>
          </a:p>
          <a:p>
            <a:endParaRPr lang="nl-NL" dirty="0" smtClean="0"/>
          </a:p>
          <a:p>
            <a:endParaRPr lang="nl-NL" dirty="0" smtClean="0"/>
          </a:p>
          <a:p>
            <a:r>
              <a:rPr lang="nl-NL" dirty="0"/>
              <a:t>	</a:t>
            </a:r>
            <a:r>
              <a:rPr lang="nl-NL" sz="3200" dirty="0" smtClean="0"/>
              <a:t>- radicalisme</a:t>
            </a:r>
          </a:p>
          <a:p>
            <a:endParaRPr lang="nl-NL" sz="3200" dirty="0" smtClean="0"/>
          </a:p>
          <a:p>
            <a:r>
              <a:rPr lang="nl-NL" sz="3200" dirty="0"/>
              <a:t>	</a:t>
            </a:r>
            <a:r>
              <a:rPr lang="nl-NL" sz="3200" dirty="0" smtClean="0"/>
              <a:t>- alreeds/nog niet</a:t>
            </a:r>
          </a:p>
          <a:p>
            <a:endParaRPr lang="nl-NL" sz="3200" dirty="0"/>
          </a:p>
          <a:p>
            <a:r>
              <a:rPr lang="nl-NL" sz="3200" dirty="0" smtClean="0"/>
              <a:t>	- voltooiing, elk moment</a:t>
            </a:r>
            <a:endParaRPr lang="nl-NL" sz="3200" dirty="0"/>
          </a:p>
        </p:txBody>
      </p:sp>
      <p:pic>
        <p:nvPicPr>
          <p:cNvPr id="4" name="Afbeelding 3"/>
          <p:cNvPicPr>
            <a:picLocks noChangeAspect="1"/>
          </p:cNvPicPr>
          <p:nvPr/>
        </p:nvPicPr>
        <p:blipFill>
          <a:blip r:embed="rId2"/>
          <a:stretch>
            <a:fillRect/>
          </a:stretch>
        </p:blipFill>
        <p:spPr>
          <a:xfrm>
            <a:off x="0" y="1866998"/>
            <a:ext cx="12192000" cy="39404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423014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604156" y="473529"/>
            <a:ext cx="11587843" cy="5078313"/>
          </a:xfrm>
          <a:prstGeom prst="rect">
            <a:avLst/>
          </a:prstGeom>
          <a:noFill/>
        </p:spPr>
        <p:txBody>
          <a:bodyPr wrap="square" rtlCol="0">
            <a:spAutoFit/>
          </a:bodyPr>
          <a:lstStyle/>
          <a:p>
            <a:r>
              <a:rPr lang="nl-NL" sz="4400" dirty="0" err="1" smtClean="0"/>
              <a:t>Umwertung</a:t>
            </a:r>
            <a:endParaRPr lang="nl-NL" sz="4400" dirty="0" smtClean="0"/>
          </a:p>
          <a:p>
            <a:endParaRPr lang="nl-NL" sz="2800" dirty="0"/>
          </a:p>
          <a:p>
            <a:pPr marL="742950" lvl="1" indent="-285750">
              <a:buFont typeface="Wingdings" panose="05000000000000000000" pitchFamily="2" charset="2"/>
              <a:buChar char="v"/>
            </a:pPr>
            <a:r>
              <a:rPr lang="nl-NL" sz="2800" dirty="0" smtClean="0"/>
              <a:t> Voltooiing van de Wet</a:t>
            </a:r>
          </a:p>
          <a:p>
            <a:pPr marL="1657350" lvl="3" indent="-285750">
              <a:buFont typeface="Wingdings" panose="05000000000000000000" pitchFamily="2" charset="2"/>
              <a:buChar char="ü"/>
            </a:pPr>
            <a:r>
              <a:rPr lang="nl-NL" sz="2800" dirty="0" smtClean="0"/>
              <a:t>opheffen van besnijdenis, </a:t>
            </a:r>
            <a:r>
              <a:rPr lang="nl-NL" sz="2800" dirty="0" err="1" smtClean="0"/>
              <a:t>sabbath</a:t>
            </a:r>
            <a:r>
              <a:rPr lang="nl-NL" sz="2800" dirty="0" smtClean="0"/>
              <a:t>, voedselwetten etc.</a:t>
            </a:r>
          </a:p>
          <a:p>
            <a:pPr marL="1657350" lvl="3" indent="-285750">
              <a:buFont typeface="Wingdings" panose="05000000000000000000" pitchFamily="2" charset="2"/>
              <a:buChar char="ü"/>
            </a:pPr>
            <a:r>
              <a:rPr lang="nl-NL" sz="2800" dirty="0" smtClean="0"/>
              <a:t>Wet heeft de Messias gebracht </a:t>
            </a:r>
          </a:p>
          <a:p>
            <a:pPr lvl="1"/>
            <a:endParaRPr lang="nl-NL" sz="2800" dirty="0"/>
          </a:p>
          <a:p>
            <a:pPr marL="742950" lvl="1" indent="-285750">
              <a:buFont typeface="Wingdings" panose="05000000000000000000" pitchFamily="2" charset="2"/>
              <a:buChar char="v"/>
            </a:pPr>
            <a:r>
              <a:rPr lang="nl-NL" sz="2800" dirty="0" smtClean="0"/>
              <a:t> Straffen voor de zondeval zijn opgeheven</a:t>
            </a:r>
          </a:p>
          <a:p>
            <a:pPr marL="1657350" lvl="3" indent="-285750">
              <a:buFont typeface="Wingdings" panose="05000000000000000000" pitchFamily="2" charset="2"/>
              <a:buChar char="ü"/>
            </a:pPr>
            <a:r>
              <a:rPr lang="nl-NL" sz="2800" dirty="0"/>
              <a:t>de </a:t>
            </a:r>
            <a:r>
              <a:rPr lang="nl-NL" sz="2800" dirty="0" smtClean="0"/>
              <a:t>dood</a:t>
            </a:r>
          </a:p>
          <a:p>
            <a:pPr marL="1657350" lvl="3" indent="-285750">
              <a:buFont typeface="Wingdings" panose="05000000000000000000" pitchFamily="2" charset="2"/>
              <a:buChar char="ü"/>
            </a:pPr>
            <a:r>
              <a:rPr lang="nl-NL" sz="2800" dirty="0"/>
              <a:t>ondergeschiktheid van vrouw aan </a:t>
            </a:r>
            <a:r>
              <a:rPr lang="nl-NL" sz="2800" dirty="0" smtClean="0"/>
              <a:t>man</a:t>
            </a:r>
          </a:p>
          <a:p>
            <a:pPr marL="1657350" lvl="3" indent="-285750">
              <a:buFont typeface="Wingdings" panose="05000000000000000000" pitchFamily="2" charset="2"/>
              <a:buChar char="ü"/>
            </a:pPr>
            <a:endParaRPr lang="nl-NL" sz="2800" dirty="0"/>
          </a:p>
          <a:p>
            <a:pPr marL="742950" lvl="1" indent="-285750">
              <a:buFont typeface="Wingdings" panose="05000000000000000000" pitchFamily="2" charset="2"/>
              <a:buChar char="v"/>
            </a:pPr>
            <a:r>
              <a:rPr lang="nl-NL" sz="2800" dirty="0" smtClean="0"/>
              <a:t> Totale gelijkheid en vrijheid</a:t>
            </a:r>
          </a:p>
        </p:txBody>
      </p:sp>
    </p:spTree>
    <p:extLst>
      <p:ext uri="{BB962C8B-B14F-4D97-AF65-F5344CB8AC3E}">
        <p14:creationId xmlns:p14="http://schemas.microsoft.com/office/powerpoint/2010/main" val="3476832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175657" y="1159329"/>
            <a:ext cx="10205357" cy="2769989"/>
          </a:xfrm>
          <a:prstGeom prst="rect">
            <a:avLst/>
          </a:prstGeom>
          <a:noFill/>
        </p:spPr>
        <p:txBody>
          <a:bodyPr wrap="square" rtlCol="0">
            <a:spAutoFit/>
          </a:bodyPr>
          <a:lstStyle/>
          <a:p>
            <a:r>
              <a:rPr lang="nl-NL" sz="4400" dirty="0" err="1" smtClean="0"/>
              <a:t>Unborn</a:t>
            </a:r>
            <a:r>
              <a:rPr lang="nl-NL" sz="4400" dirty="0" smtClean="0"/>
              <a:t> </a:t>
            </a:r>
            <a:r>
              <a:rPr lang="nl-NL" sz="4400" dirty="0" err="1" smtClean="0"/>
              <a:t>christians</a:t>
            </a:r>
            <a:endParaRPr lang="nl-NL" sz="4400" dirty="0" smtClean="0"/>
          </a:p>
          <a:p>
            <a:endParaRPr lang="nl-NL" dirty="0"/>
          </a:p>
          <a:p>
            <a:endParaRPr lang="nl-NL" sz="2800" dirty="0" smtClean="0"/>
          </a:p>
          <a:p>
            <a:pPr marL="914400" lvl="1" indent="-457200">
              <a:buFont typeface="Wingdings" panose="05000000000000000000" pitchFamily="2" charset="2"/>
              <a:buChar char="v"/>
            </a:pPr>
            <a:r>
              <a:rPr lang="nl-NL" sz="2800" dirty="0" smtClean="0"/>
              <a:t>niemand is zijn hele leven al ‘christen’</a:t>
            </a:r>
          </a:p>
          <a:p>
            <a:endParaRPr lang="nl-NL" sz="2800" dirty="0"/>
          </a:p>
          <a:p>
            <a:pPr marL="914400" lvl="1" indent="-457200">
              <a:buFont typeface="Wingdings" panose="05000000000000000000" pitchFamily="2" charset="2"/>
              <a:buChar char="v"/>
            </a:pPr>
            <a:r>
              <a:rPr lang="nl-NL" sz="2800" dirty="0" smtClean="0"/>
              <a:t>alles is ‘in ontwerp’ </a:t>
            </a:r>
            <a:endParaRPr lang="nl-NL" sz="2800" dirty="0"/>
          </a:p>
        </p:txBody>
      </p:sp>
    </p:spTree>
    <p:extLst>
      <p:ext uri="{BB962C8B-B14F-4D97-AF65-F5344CB8AC3E}">
        <p14:creationId xmlns:p14="http://schemas.microsoft.com/office/powerpoint/2010/main" val="33713249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chaduw bovenaan">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Retrospect</Template>
  <TotalTime>1772</TotalTime>
  <Words>883</Words>
  <Application>Microsoft Office PowerPoint</Application>
  <PresentationFormat>Breedbeeld</PresentationFormat>
  <Paragraphs>276</Paragraphs>
  <Slides>28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28</vt:i4>
      </vt:variant>
    </vt:vector>
  </HeadingPairs>
  <TitlesOfParts>
    <vt:vector size="33" baseType="lpstr">
      <vt:lpstr>Arial</vt:lpstr>
      <vt:lpstr>Century Gothic</vt:lpstr>
      <vt:lpstr>Wingdings</vt:lpstr>
      <vt:lpstr>Wingdings 3</vt:lpstr>
      <vt:lpstr>Ion</vt:lpstr>
      <vt:lpstr>In of buiten het lichaam (On)lichamelijkheid in de brieven van Paulus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of buiten het lichaam. (On)lichamelijkheid in de brieven van Paulus.</dc:title>
  <dc:creator>Patrick Chatelion Counet</dc:creator>
  <cp:lastModifiedBy>Patrick Chatelion Counet</cp:lastModifiedBy>
  <cp:revision>61</cp:revision>
  <dcterms:created xsi:type="dcterms:W3CDTF">2017-08-12T09:20:34Z</dcterms:created>
  <dcterms:modified xsi:type="dcterms:W3CDTF">2017-08-20T10:23:38Z</dcterms:modified>
</cp:coreProperties>
</file>