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8/23/2017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a:t>Materieel christendom</a:t>
            </a:r>
          </a:p>
        </p:txBody>
      </p:sp>
      <p:sp>
        <p:nvSpPr>
          <p:cNvPr id="3" name="Subtitle 2"/>
          <p:cNvSpPr>
            <a:spLocks noGrp="1"/>
          </p:cNvSpPr>
          <p:nvPr>
            <p:ph type="subTitle" idx="1"/>
          </p:nvPr>
        </p:nvSpPr>
        <p:spPr/>
        <p:txBody>
          <a:bodyPr/>
          <a:lstStyle/>
          <a:p>
            <a:r>
              <a:rPr lang="nl-BE" dirty="0"/>
              <a:t>Hans </a:t>
            </a:r>
            <a:r>
              <a:rPr lang="nl-BE" dirty="0" err="1"/>
              <a:t>Geybels</a:t>
            </a:r>
            <a:endParaRPr lang="nl-BE" dirty="0"/>
          </a:p>
        </p:txBody>
      </p:sp>
    </p:spTree>
    <p:extLst>
      <p:ext uri="{BB962C8B-B14F-4D97-AF65-F5344CB8AC3E}">
        <p14:creationId xmlns:p14="http://schemas.microsoft.com/office/powerpoint/2010/main" val="279666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Drie belangrijke studies</a:t>
            </a:r>
          </a:p>
        </p:txBody>
      </p:sp>
      <p:sp>
        <p:nvSpPr>
          <p:cNvPr id="3" name="Content Placeholder 2"/>
          <p:cNvSpPr>
            <a:spLocks noGrp="1"/>
          </p:cNvSpPr>
          <p:nvPr>
            <p:ph idx="1"/>
          </p:nvPr>
        </p:nvSpPr>
        <p:spPr>
          <a:xfrm>
            <a:off x="913795" y="2096064"/>
            <a:ext cx="10353762" cy="4761936"/>
          </a:xfrm>
        </p:spPr>
        <p:txBody>
          <a:bodyPr/>
          <a:lstStyle/>
          <a:p>
            <a:pPr marL="0" indent="0">
              <a:buNone/>
            </a:pPr>
            <a:r>
              <a:rPr lang="nl-BE" dirty="0"/>
              <a:t>1. </a:t>
            </a:r>
            <a:r>
              <a:rPr lang="en-US" dirty="0"/>
              <a:t>Ann </a:t>
            </a:r>
            <a:r>
              <a:rPr lang="en-US" dirty="0" err="1"/>
              <a:t>Taves</a:t>
            </a:r>
            <a:r>
              <a:rPr lang="en-US" dirty="0"/>
              <a:t>, </a:t>
            </a:r>
            <a:r>
              <a:rPr lang="en-US" i="1" dirty="0"/>
              <a:t>The Household of </a:t>
            </a:r>
            <a:r>
              <a:rPr lang="nl-BE" i="1" dirty="0" err="1"/>
              <a:t>Faith</a:t>
            </a:r>
            <a:r>
              <a:rPr lang="nl-BE" i="1" dirty="0"/>
              <a:t>. Roman </a:t>
            </a:r>
            <a:r>
              <a:rPr lang="nl-BE" i="1" dirty="0" err="1"/>
              <a:t>Catholic</a:t>
            </a:r>
            <a:r>
              <a:rPr lang="nl-BE" i="1" dirty="0"/>
              <a:t> </a:t>
            </a:r>
            <a:r>
              <a:rPr lang="nl-BE" i="1" dirty="0" err="1"/>
              <a:t>Devotions</a:t>
            </a:r>
            <a:r>
              <a:rPr lang="nl-BE" i="1" dirty="0"/>
              <a:t> in </a:t>
            </a:r>
            <a:r>
              <a:rPr lang="nl-BE" i="1" dirty="0" err="1"/>
              <a:t>Mid-Nineteenth</a:t>
            </a:r>
            <a:r>
              <a:rPr lang="nl-BE" i="1" dirty="0"/>
              <a:t>-</a:t>
            </a:r>
          </a:p>
          <a:p>
            <a:pPr marL="0" indent="0">
              <a:buNone/>
            </a:pPr>
            <a:r>
              <a:rPr lang="nl-BE" i="1" dirty="0" err="1"/>
              <a:t>Century</a:t>
            </a:r>
            <a:r>
              <a:rPr lang="nl-BE" i="1" dirty="0"/>
              <a:t> America</a:t>
            </a:r>
            <a:r>
              <a:rPr lang="nl-BE" dirty="0"/>
              <a:t>, 1986</a:t>
            </a:r>
          </a:p>
          <a:p>
            <a:pPr marL="0" indent="0">
              <a:buNone/>
            </a:pPr>
            <a:r>
              <a:rPr lang="nl-BE" dirty="0"/>
              <a:t>2. </a:t>
            </a:r>
            <a:r>
              <a:rPr lang="en-US" dirty="0"/>
              <a:t>Robert </a:t>
            </a:r>
            <a:r>
              <a:rPr lang="en-US" dirty="0" err="1"/>
              <a:t>Orsi</a:t>
            </a:r>
            <a:r>
              <a:rPr lang="en-US" dirty="0"/>
              <a:t>, </a:t>
            </a:r>
            <a:r>
              <a:rPr lang="en-US" i="1" dirty="0"/>
              <a:t>The Madonna of </a:t>
            </a:r>
            <a:r>
              <a:rPr lang="nl-BE" i="1" dirty="0"/>
              <a:t>115th Street: </a:t>
            </a:r>
            <a:r>
              <a:rPr lang="nl-BE" i="1" dirty="0" err="1"/>
              <a:t>Faith</a:t>
            </a:r>
            <a:r>
              <a:rPr lang="nl-BE" i="1" dirty="0"/>
              <a:t> </a:t>
            </a:r>
            <a:r>
              <a:rPr lang="nl-BE" i="1" dirty="0" err="1"/>
              <a:t>and</a:t>
            </a:r>
            <a:r>
              <a:rPr lang="nl-BE" i="1" dirty="0"/>
              <a:t> Community in </a:t>
            </a:r>
            <a:r>
              <a:rPr lang="nl-BE" i="1" dirty="0" err="1"/>
              <a:t>Italian</a:t>
            </a:r>
            <a:r>
              <a:rPr lang="nl-BE" i="1" dirty="0"/>
              <a:t> </a:t>
            </a:r>
            <a:r>
              <a:rPr lang="nl-BE" i="1" dirty="0" err="1"/>
              <a:t>Harlem</a:t>
            </a:r>
            <a:r>
              <a:rPr lang="nl-BE" dirty="0"/>
              <a:t>, 1985</a:t>
            </a:r>
          </a:p>
          <a:p>
            <a:pPr marL="0" indent="0">
              <a:buNone/>
            </a:pPr>
            <a:r>
              <a:rPr lang="nl-BE" dirty="0"/>
              <a:t>3. Colleen </a:t>
            </a:r>
            <a:r>
              <a:rPr lang="nl-BE" dirty="0" err="1"/>
              <a:t>McDannell</a:t>
            </a:r>
            <a:r>
              <a:rPr lang="nl-BE" dirty="0"/>
              <a:t>, </a:t>
            </a:r>
            <a:r>
              <a:rPr lang="nl-BE" i="1" dirty="0" err="1"/>
              <a:t>Material</a:t>
            </a:r>
            <a:r>
              <a:rPr lang="nl-BE" i="1" dirty="0"/>
              <a:t> </a:t>
            </a:r>
            <a:r>
              <a:rPr lang="nl-BE" i="1" dirty="0" err="1"/>
              <a:t>Christianity</a:t>
            </a:r>
            <a:r>
              <a:rPr lang="nl-BE" i="1" dirty="0"/>
              <a:t>. </a:t>
            </a:r>
            <a:r>
              <a:rPr lang="nl-BE" i="1" dirty="0" err="1"/>
              <a:t>Religion</a:t>
            </a:r>
            <a:r>
              <a:rPr lang="nl-BE" i="1" dirty="0"/>
              <a:t> </a:t>
            </a:r>
            <a:r>
              <a:rPr lang="nl-BE" i="1" dirty="0" err="1"/>
              <a:t>and</a:t>
            </a:r>
            <a:r>
              <a:rPr lang="nl-BE" i="1" dirty="0"/>
              <a:t> </a:t>
            </a:r>
            <a:r>
              <a:rPr lang="nl-BE" i="1" dirty="0" err="1"/>
              <a:t>Popular</a:t>
            </a:r>
            <a:r>
              <a:rPr lang="nl-BE" i="1" dirty="0"/>
              <a:t> Culture in America</a:t>
            </a:r>
            <a:r>
              <a:rPr lang="nl-BE" dirty="0"/>
              <a:t>,1995</a:t>
            </a:r>
          </a:p>
        </p:txBody>
      </p:sp>
      <p:pic>
        <p:nvPicPr>
          <p:cNvPr id="4" name="Picture 3"/>
          <p:cNvPicPr>
            <a:picLocks noChangeAspect="1"/>
          </p:cNvPicPr>
          <p:nvPr/>
        </p:nvPicPr>
        <p:blipFill>
          <a:blip r:embed="rId2"/>
          <a:stretch>
            <a:fillRect/>
          </a:stretch>
        </p:blipFill>
        <p:spPr>
          <a:xfrm>
            <a:off x="3095726" y="4287041"/>
            <a:ext cx="1506201" cy="235845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3232" y="4287041"/>
            <a:ext cx="1540818" cy="235845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5355" y="4287041"/>
            <a:ext cx="1738852" cy="2347514"/>
          </a:xfrm>
          <a:prstGeom prst="rect">
            <a:avLst/>
          </a:prstGeom>
        </p:spPr>
      </p:pic>
    </p:spTree>
    <p:extLst>
      <p:ext uri="{BB962C8B-B14F-4D97-AF65-F5344CB8AC3E}">
        <p14:creationId xmlns:p14="http://schemas.microsoft.com/office/powerpoint/2010/main" val="175003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Christenen willen god horen, voelen en zien</a:t>
            </a:r>
          </a:p>
        </p:txBody>
      </p:sp>
      <p:sp>
        <p:nvSpPr>
          <p:cNvPr id="3" name="Content Placeholder 2"/>
          <p:cNvSpPr>
            <a:spLocks noGrp="1"/>
          </p:cNvSpPr>
          <p:nvPr>
            <p:ph idx="1"/>
          </p:nvPr>
        </p:nvSpPr>
        <p:spPr>
          <a:xfrm>
            <a:off x="913795" y="1935920"/>
            <a:ext cx="10353762" cy="4922079"/>
          </a:xfrm>
        </p:spPr>
        <p:txBody>
          <a:bodyPr/>
          <a:lstStyle/>
          <a:p>
            <a:pPr marL="457200" indent="-457200">
              <a:buAutoNum type="arabicPeriod"/>
            </a:pPr>
            <a:r>
              <a:rPr lang="nl-BE" dirty="0"/>
              <a:t>Materiële objecten zijn meer dan secundaire hulpmiddelen: ze produceren religieuze ervaring en maken een sensitieve ervaring van het sacrale mogelijk</a:t>
            </a:r>
          </a:p>
          <a:p>
            <a:pPr marL="457200" indent="-457200">
              <a:buAutoNum type="arabicPeriod"/>
            </a:pPr>
            <a:r>
              <a:rPr lang="nl-BE" dirty="0"/>
              <a:t>Religie wordt niet enkel (en zeker niet eerst) overgedragen door teksten te bestuderen, maar door dingen te doen. Mensen maken zich religie eigen door de fysieke expressie van religie in objecten en rituelen</a:t>
            </a:r>
          </a:p>
          <a:p>
            <a:pPr marL="457200" indent="-457200">
              <a:buAutoNum type="arabicPeriod"/>
            </a:pPr>
            <a:r>
              <a:rPr lang="en-US" dirty="0"/>
              <a:t>Elisabeth </a:t>
            </a:r>
            <a:r>
              <a:rPr lang="en-US" dirty="0" err="1"/>
              <a:t>Arweck</a:t>
            </a:r>
            <a:r>
              <a:rPr lang="en-US" dirty="0"/>
              <a:t> and William Keenan: ‘The idea of religion is largely unintelligible outside its incarnation </a:t>
            </a:r>
            <a:r>
              <a:rPr lang="nl-BE" dirty="0"/>
              <a:t>in </a:t>
            </a:r>
            <a:r>
              <a:rPr lang="nl-BE" dirty="0" err="1"/>
              <a:t>material</a:t>
            </a:r>
            <a:r>
              <a:rPr lang="nl-BE" dirty="0"/>
              <a:t> </a:t>
            </a:r>
            <a:r>
              <a:rPr lang="nl-BE" dirty="0" err="1"/>
              <a:t>expressions</a:t>
            </a:r>
            <a:r>
              <a:rPr lang="nl-BE" dirty="0"/>
              <a:t>’</a:t>
            </a:r>
          </a:p>
          <a:p>
            <a:pPr marL="0" indent="0">
              <a:buNone/>
            </a:pPr>
            <a:endParaRPr lang="nl-BE" dirty="0"/>
          </a:p>
        </p:txBody>
      </p:sp>
      <p:pic>
        <p:nvPicPr>
          <p:cNvPr id="4" name="Picture 3"/>
          <p:cNvPicPr>
            <a:picLocks noChangeAspect="1"/>
          </p:cNvPicPr>
          <p:nvPr/>
        </p:nvPicPr>
        <p:blipFill>
          <a:blip r:embed="rId2"/>
          <a:stretch>
            <a:fillRect/>
          </a:stretch>
        </p:blipFill>
        <p:spPr>
          <a:xfrm>
            <a:off x="7431110" y="4589987"/>
            <a:ext cx="3980039" cy="3124459"/>
          </a:xfrm>
          <a:prstGeom prst="rect">
            <a:avLst/>
          </a:prstGeom>
        </p:spPr>
      </p:pic>
    </p:spTree>
    <p:extLst>
      <p:ext uri="{BB962C8B-B14F-4D97-AF65-F5344CB8AC3E}">
        <p14:creationId xmlns:p14="http://schemas.microsoft.com/office/powerpoint/2010/main" val="282045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Diversiteit in religieuze materialiteit</a:t>
            </a:r>
          </a:p>
        </p:txBody>
      </p:sp>
      <p:sp>
        <p:nvSpPr>
          <p:cNvPr id="3" name="Content Placeholder 2"/>
          <p:cNvSpPr>
            <a:spLocks noGrp="1"/>
          </p:cNvSpPr>
          <p:nvPr>
            <p:ph idx="1"/>
          </p:nvPr>
        </p:nvSpPr>
        <p:spPr/>
        <p:txBody>
          <a:bodyPr/>
          <a:lstStyle/>
          <a:p>
            <a:pPr marL="0" indent="0">
              <a:buNone/>
            </a:pPr>
            <a:r>
              <a:rPr lang="nl-BE" dirty="0"/>
              <a:t>1. Functionele objecten: puur functioneel, instrumenteel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6700" y="2962141"/>
            <a:ext cx="2575834" cy="341934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799" y="2962141"/>
            <a:ext cx="5148221" cy="3419341"/>
          </a:xfrm>
          <a:prstGeom prst="rect">
            <a:avLst/>
          </a:prstGeom>
        </p:spPr>
      </p:pic>
    </p:spTree>
    <p:extLst>
      <p:ext uri="{BB962C8B-B14F-4D97-AF65-F5344CB8AC3E}">
        <p14:creationId xmlns:p14="http://schemas.microsoft.com/office/powerpoint/2010/main" val="308236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a:xfrm>
            <a:off x="913795" y="2096063"/>
            <a:ext cx="10353762" cy="4569779"/>
          </a:xfrm>
        </p:spPr>
        <p:txBody>
          <a:bodyPr/>
          <a:lstStyle/>
          <a:p>
            <a:pPr marL="0" indent="0">
              <a:buNone/>
            </a:pPr>
            <a:r>
              <a:rPr lang="nl-BE" dirty="0"/>
              <a:t>2. </a:t>
            </a:r>
            <a:r>
              <a:rPr lang="nl-BE" dirty="0" err="1"/>
              <a:t>Riuele</a:t>
            </a:r>
            <a:r>
              <a:rPr lang="nl-BE" dirty="0"/>
              <a:t> objecten: spelen een noodzakelijke rol in het religieuze ritueel (rituele kleren, rituele boeken, liturgisch vaatwerk enz.)</a:t>
            </a:r>
          </a:p>
        </p:txBody>
      </p:sp>
      <p:pic>
        <p:nvPicPr>
          <p:cNvPr id="4" name="Picture 3"/>
          <p:cNvPicPr>
            <a:picLocks noChangeAspect="1"/>
          </p:cNvPicPr>
          <p:nvPr/>
        </p:nvPicPr>
        <p:blipFill>
          <a:blip r:embed="rId2"/>
          <a:stretch>
            <a:fillRect/>
          </a:stretch>
        </p:blipFill>
        <p:spPr>
          <a:xfrm>
            <a:off x="2721988" y="3153074"/>
            <a:ext cx="2083257" cy="317578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716" y="3180475"/>
            <a:ext cx="4422866" cy="3148381"/>
          </a:xfrm>
          <a:prstGeom prst="rect">
            <a:avLst/>
          </a:prstGeom>
        </p:spPr>
      </p:pic>
    </p:spTree>
    <p:extLst>
      <p:ext uri="{BB962C8B-B14F-4D97-AF65-F5344CB8AC3E}">
        <p14:creationId xmlns:p14="http://schemas.microsoft.com/office/powerpoint/2010/main" val="308031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a:xfrm>
            <a:off x="913795" y="2096063"/>
            <a:ext cx="10353762" cy="4562313"/>
          </a:xfrm>
        </p:spPr>
        <p:txBody>
          <a:bodyPr/>
          <a:lstStyle/>
          <a:p>
            <a:pPr marL="0" indent="0">
              <a:buNone/>
            </a:pPr>
            <a:r>
              <a:rPr lang="nl-BE" dirty="0"/>
              <a:t>3. Devotieobjecten: spelen een belangrijke rol in het alledaags geloof</a:t>
            </a:r>
          </a:p>
        </p:txBody>
      </p:sp>
      <p:pic>
        <p:nvPicPr>
          <p:cNvPr id="4" name="Picture 3"/>
          <p:cNvPicPr>
            <a:picLocks noChangeAspect="1"/>
          </p:cNvPicPr>
          <p:nvPr/>
        </p:nvPicPr>
        <p:blipFill>
          <a:blip r:embed="rId2"/>
          <a:stretch>
            <a:fillRect/>
          </a:stretch>
        </p:blipFill>
        <p:spPr>
          <a:xfrm>
            <a:off x="1270237" y="3129567"/>
            <a:ext cx="2320770" cy="309092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7909" y="3129567"/>
            <a:ext cx="4648899" cy="309092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709" y="3129567"/>
            <a:ext cx="2324591" cy="3090928"/>
          </a:xfrm>
          <a:prstGeom prst="rect">
            <a:avLst/>
          </a:prstGeom>
        </p:spPr>
      </p:pic>
    </p:spTree>
    <p:extLst>
      <p:ext uri="{BB962C8B-B14F-4D97-AF65-F5344CB8AC3E}">
        <p14:creationId xmlns:p14="http://schemas.microsoft.com/office/powerpoint/2010/main" val="285820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pPr marL="0" indent="0">
              <a:buNone/>
            </a:pPr>
            <a:r>
              <a:rPr lang="nl-BE" dirty="0"/>
              <a:t>4. Sacraal-magische objecten: hebben sacrale kracht door bijvoorbeeld een zegening of door de aanwezigheid van een reliek</a:t>
            </a:r>
          </a:p>
          <a:p>
            <a:pPr marL="0" indent="0">
              <a:buNone/>
            </a:pP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9250" y="3381027"/>
            <a:ext cx="4236609" cy="3177542"/>
          </a:xfrm>
          <a:prstGeom prst="rect">
            <a:avLst/>
          </a:prstGeom>
        </p:spPr>
      </p:pic>
      <p:pic>
        <p:nvPicPr>
          <p:cNvPr id="5" name="Picture 4"/>
          <p:cNvPicPr>
            <a:picLocks noChangeAspect="1"/>
          </p:cNvPicPr>
          <p:nvPr/>
        </p:nvPicPr>
        <p:blipFill>
          <a:blip r:embed="rId3"/>
          <a:stretch>
            <a:fillRect/>
          </a:stretch>
        </p:blipFill>
        <p:spPr>
          <a:xfrm>
            <a:off x="5730763" y="3381027"/>
            <a:ext cx="4766185" cy="3177542"/>
          </a:xfrm>
          <a:prstGeom prst="rect">
            <a:avLst/>
          </a:prstGeom>
        </p:spPr>
      </p:pic>
    </p:spTree>
    <p:extLst>
      <p:ext uri="{BB962C8B-B14F-4D97-AF65-F5344CB8AC3E}">
        <p14:creationId xmlns:p14="http://schemas.microsoft.com/office/powerpoint/2010/main" val="169462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a:xfrm>
            <a:off x="913795" y="2096064"/>
            <a:ext cx="10353762" cy="4575192"/>
          </a:xfrm>
        </p:spPr>
        <p:txBody>
          <a:bodyPr/>
          <a:lstStyle/>
          <a:p>
            <a:pPr marL="0" indent="0">
              <a:buNone/>
            </a:pPr>
            <a:r>
              <a:rPr lang="nl-BE" dirty="0"/>
              <a:t>5. Symbolische representaties van het sacrale: vertegenwoordigen het sacrale zelf (relieken, heiligenbeelden, gedachtenisobjecten van overledenen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879" y="3541690"/>
            <a:ext cx="3732184" cy="289713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910147" y="3541690"/>
            <a:ext cx="1936892" cy="289713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9123" y="3541691"/>
            <a:ext cx="4149967" cy="2752964"/>
          </a:xfrm>
          <a:prstGeom prst="rect">
            <a:avLst/>
          </a:prstGeom>
        </p:spPr>
      </p:pic>
    </p:spTree>
    <p:extLst>
      <p:ext uri="{BB962C8B-B14F-4D97-AF65-F5344CB8AC3E}">
        <p14:creationId xmlns:p14="http://schemas.microsoft.com/office/powerpoint/2010/main" val="301828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l-BE" dirty="0"/>
              <a:t>6. Sacramentele representaties van het sacrale</a:t>
            </a:r>
          </a:p>
          <a:p>
            <a:pPr marL="0" indent="0">
              <a:buNone/>
            </a:pPr>
            <a:endParaRPr lang="nl-BE"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6371" y="3176764"/>
            <a:ext cx="4739425" cy="3273039"/>
          </a:xfrm>
          <a:prstGeom prst="rect">
            <a:avLst/>
          </a:prstGeom>
        </p:spPr>
      </p:pic>
      <p:pic>
        <p:nvPicPr>
          <p:cNvPr id="2" name="Afbeelding 1">
            <a:extLst>
              <a:ext uri="{FF2B5EF4-FFF2-40B4-BE49-F238E27FC236}">
                <a16:creationId xmlns:a16="http://schemas.microsoft.com/office/drawing/2014/main" id="{CF67DC62-8038-4888-88A8-63FEFB34244D}"/>
              </a:ext>
            </a:extLst>
          </p:cNvPr>
          <p:cNvPicPr>
            <a:picLocks noChangeAspect="1"/>
          </p:cNvPicPr>
          <p:nvPr/>
        </p:nvPicPr>
        <p:blipFill>
          <a:blip r:embed="rId3"/>
          <a:stretch>
            <a:fillRect/>
          </a:stretch>
        </p:blipFill>
        <p:spPr>
          <a:xfrm>
            <a:off x="6603735" y="2639607"/>
            <a:ext cx="2679838" cy="3810196"/>
          </a:xfrm>
          <a:prstGeom prst="rect">
            <a:avLst/>
          </a:prstGeom>
        </p:spPr>
      </p:pic>
    </p:spTree>
    <p:extLst>
      <p:ext uri="{BB962C8B-B14F-4D97-AF65-F5344CB8AC3E}">
        <p14:creationId xmlns:p14="http://schemas.microsoft.com/office/powerpoint/2010/main" val="14559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 Materie en religieuze identiteit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52291" y="2408349"/>
            <a:ext cx="2513647" cy="39624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0789" y="2469256"/>
            <a:ext cx="5858098" cy="3901493"/>
          </a:xfrm>
          <a:prstGeom prst="rect">
            <a:avLst/>
          </a:prstGeom>
        </p:spPr>
      </p:pic>
    </p:spTree>
    <p:extLst>
      <p:ext uri="{BB962C8B-B14F-4D97-AF65-F5344CB8AC3E}">
        <p14:creationId xmlns:p14="http://schemas.microsoft.com/office/powerpoint/2010/main" val="140470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pPr marL="0" indent="0">
              <a:buNone/>
            </a:pPr>
            <a:r>
              <a:rPr lang="nl-BE" i="1" dirty="0">
                <a:effectLst/>
              </a:rPr>
              <a:t>1. Concrete aanwezigheid van de religieuze realiteit.</a:t>
            </a:r>
            <a:r>
              <a:rPr lang="nl-BE" dirty="0">
                <a:effectLst/>
              </a:rPr>
              <a:t> </a:t>
            </a:r>
            <a:r>
              <a:rPr lang="nl-BE" dirty="0" err="1">
                <a:effectLst/>
              </a:rPr>
              <a:t>Barthes</a:t>
            </a:r>
            <a:r>
              <a:rPr lang="nl-BE" dirty="0">
                <a:effectLst/>
              </a:rPr>
              <a:t> toont aan dat foto’s (en bij uitbreiding beeldcultuur) in staat zijn om een culturele boodschap in de natuurlijke wereld te wortelen. Hij beschouwt een foto als een analoog van de wereld, als een emanatie van een </a:t>
            </a:r>
            <a:r>
              <a:rPr lang="nl-BE" i="1" dirty="0">
                <a:effectLst/>
              </a:rPr>
              <a:t>past </a:t>
            </a:r>
            <a:r>
              <a:rPr lang="nl-BE" i="1" dirty="0" err="1">
                <a:effectLst/>
              </a:rPr>
              <a:t>reality</a:t>
            </a:r>
            <a:r>
              <a:rPr lang="nl-BE" dirty="0">
                <a:effectLst/>
              </a:rPr>
              <a:t>. De afwezige persoon of de afwezige situatie wordt ontologisch aanwezig gesteld. Door een visuele retoriek slagen beelden erin om het verleden even aanwezig te brengen als het heden. Het gevoel van aanwezigheid komt geregeld terug in de respons op de functionaliteit van beeldcultuur: “Ik voel Maria aanwezig.”</a:t>
            </a:r>
            <a:endParaRPr lang="nl-BE" dirty="0"/>
          </a:p>
        </p:txBody>
      </p:sp>
    </p:spTree>
    <p:extLst>
      <p:ext uri="{BB962C8B-B14F-4D97-AF65-F5344CB8AC3E}">
        <p14:creationId xmlns:p14="http://schemas.microsoft.com/office/powerpoint/2010/main" val="191272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Materieel christendom</a:t>
            </a:r>
          </a:p>
        </p:txBody>
      </p:sp>
      <p:sp>
        <p:nvSpPr>
          <p:cNvPr id="3" name="Content Placeholder 2"/>
          <p:cNvSpPr>
            <a:spLocks noGrp="1"/>
          </p:cNvSpPr>
          <p:nvPr>
            <p:ph idx="1"/>
          </p:nvPr>
        </p:nvSpPr>
        <p:spPr/>
        <p:txBody>
          <a:bodyPr/>
          <a:lstStyle/>
          <a:p>
            <a:pPr marL="457200" indent="-457200">
              <a:buAutoNum type="arabicPeriod"/>
            </a:pPr>
            <a:r>
              <a:rPr lang="nl-BE" dirty="0"/>
              <a:t>Een schilderij</a:t>
            </a:r>
          </a:p>
          <a:p>
            <a:pPr marL="457200" indent="-457200">
              <a:buAutoNum type="arabicPeriod"/>
            </a:pPr>
            <a:r>
              <a:rPr lang="nl-BE" dirty="0"/>
              <a:t>De studie van religie</a:t>
            </a:r>
          </a:p>
          <a:p>
            <a:pPr marL="457200" indent="-457200">
              <a:buAutoNum type="arabicPeriod"/>
            </a:pPr>
            <a:r>
              <a:rPr lang="nl-BE" dirty="0"/>
              <a:t>Herwaardering van materialiteit</a:t>
            </a:r>
          </a:p>
          <a:p>
            <a:pPr marL="457200" indent="-457200">
              <a:buAutoNum type="arabicPeriod"/>
            </a:pPr>
            <a:r>
              <a:rPr lang="nl-BE" dirty="0"/>
              <a:t>Materie vormt christelijke identiteit</a:t>
            </a:r>
          </a:p>
        </p:txBody>
      </p:sp>
    </p:spTree>
    <p:extLst>
      <p:ext uri="{BB962C8B-B14F-4D97-AF65-F5344CB8AC3E}">
        <p14:creationId xmlns:p14="http://schemas.microsoft.com/office/powerpoint/2010/main" val="249630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3795" y="347731"/>
            <a:ext cx="8255963" cy="261870"/>
          </a:xfrm>
        </p:spPr>
        <p:txBody>
          <a:bodyPr>
            <a:normAutofit fontScale="90000"/>
          </a:bodyPr>
          <a:lstStyle/>
          <a:p>
            <a:endParaRPr lang="nl-BE" dirty="0"/>
          </a:p>
        </p:txBody>
      </p:sp>
      <p:sp>
        <p:nvSpPr>
          <p:cNvPr id="3" name="Content Placeholder 2"/>
          <p:cNvSpPr>
            <a:spLocks noGrp="1"/>
          </p:cNvSpPr>
          <p:nvPr>
            <p:ph idx="1"/>
          </p:nvPr>
        </p:nvSpPr>
        <p:spPr>
          <a:xfrm>
            <a:off x="913795" y="862885"/>
            <a:ext cx="10353762" cy="4928315"/>
          </a:xfrm>
        </p:spPr>
        <p:txBody>
          <a:bodyPr/>
          <a:lstStyle/>
          <a:p>
            <a:pPr marL="0" indent="0">
              <a:buNone/>
            </a:pPr>
            <a:r>
              <a:rPr lang="nl-BE" i="1" dirty="0">
                <a:effectLst/>
              </a:rPr>
              <a:t>2. Creatie van het beeld van een goede en geordende wereld</a:t>
            </a:r>
            <a:r>
              <a:rPr lang="nl-BE" dirty="0">
                <a:effectLst/>
              </a:rPr>
              <a:t> tegen alle chaos en hardheid van de realiteit in. De hoge mate van herkenbaarheid helpt mee die rust creëren. De beeldcultuur drukt doorgaans rust en harmonie uit (behoudens expliciet negatieve thema’s zoals hel en vagevuur).</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126" y="2717083"/>
            <a:ext cx="8779099" cy="4014975"/>
          </a:xfrm>
          <a:prstGeom prst="rect">
            <a:avLst/>
          </a:prstGeom>
        </p:spPr>
      </p:pic>
    </p:spTree>
    <p:extLst>
      <p:ext uri="{BB962C8B-B14F-4D97-AF65-F5344CB8AC3E}">
        <p14:creationId xmlns:p14="http://schemas.microsoft.com/office/powerpoint/2010/main" val="34859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3795" y="1"/>
            <a:ext cx="6285495" cy="609600"/>
          </a:xfrm>
        </p:spPr>
        <p:txBody>
          <a:bodyPr/>
          <a:lstStyle/>
          <a:p>
            <a:endParaRPr lang="nl-BE" dirty="0"/>
          </a:p>
        </p:txBody>
      </p:sp>
      <p:sp>
        <p:nvSpPr>
          <p:cNvPr id="3" name="Content Placeholder 2"/>
          <p:cNvSpPr>
            <a:spLocks noGrp="1"/>
          </p:cNvSpPr>
          <p:nvPr>
            <p:ph idx="1"/>
          </p:nvPr>
        </p:nvSpPr>
        <p:spPr>
          <a:xfrm>
            <a:off x="913795" y="772732"/>
            <a:ext cx="10353762" cy="5018468"/>
          </a:xfrm>
        </p:spPr>
        <p:txBody>
          <a:bodyPr>
            <a:normAutofit/>
          </a:bodyPr>
          <a:lstStyle/>
          <a:p>
            <a:pPr marL="0" indent="0">
              <a:buNone/>
            </a:pPr>
            <a:r>
              <a:rPr lang="nl-BE" i="1" dirty="0">
                <a:effectLst/>
              </a:rPr>
              <a:t>3. De beeldcultuur laat de verankering van een subject in een groep toe</a:t>
            </a:r>
            <a:r>
              <a:rPr lang="nl-BE" dirty="0">
                <a:effectLst/>
              </a:rPr>
              <a:t>. De manier waarop Christus afgebeeld wordt (op zoveel diverse manieren, maar toch steeds herkenbaar) zorgt ervoor dat zijn gelaat in het collectief geheugen van elke christen zit. Het steeds opnieuw terugkeren naar dezelfde beeldcultuur bevestigt niet alleen het eigen wereldbeeld, maar ook dat van de groep waarmee men zich identificeert. </a:t>
            </a:r>
            <a:r>
              <a:rPr lang="en-US" dirty="0">
                <a:effectLst/>
              </a:rPr>
              <a:t>Die </a:t>
            </a:r>
            <a:r>
              <a:rPr lang="en-US" dirty="0" err="1">
                <a:effectLst/>
              </a:rPr>
              <a:t>identificering</a:t>
            </a:r>
            <a:r>
              <a:rPr lang="en-US" dirty="0">
                <a:effectLst/>
              </a:rPr>
              <a:t> </a:t>
            </a:r>
            <a:r>
              <a:rPr lang="en-US" dirty="0" err="1">
                <a:effectLst/>
              </a:rPr>
              <a:t>werkt</a:t>
            </a:r>
            <a:r>
              <a:rPr lang="en-US" dirty="0">
                <a:effectLst/>
              </a:rPr>
              <a:t> </a:t>
            </a:r>
            <a:r>
              <a:rPr lang="en-US" dirty="0" err="1">
                <a:effectLst/>
              </a:rPr>
              <a:t>naast</a:t>
            </a:r>
            <a:r>
              <a:rPr lang="en-US" dirty="0">
                <a:effectLst/>
              </a:rPr>
              <a:t> </a:t>
            </a:r>
            <a:r>
              <a:rPr lang="en-US" dirty="0" err="1">
                <a:effectLst/>
              </a:rPr>
              <a:t>sociaal</a:t>
            </a:r>
            <a:r>
              <a:rPr lang="en-US" dirty="0">
                <a:effectLst/>
              </a:rPr>
              <a:t> </a:t>
            </a:r>
            <a:r>
              <a:rPr lang="en-US" dirty="0" err="1">
                <a:effectLst/>
              </a:rPr>
              <a:t>ook</a:t>
            </a:r>
            <a:r>
              <a:rPr lang="en-US" dirty="0">
                <a:effectLst/>
              </a:rPr>
              <a:t> </a:t>
            </a:r>
            <a:r>
              <a:rPr lang="en-US" dirty="0" err="1">
                <a:effectLst/>
              </a:rPr>
              <a:t>intergenerationeel</a:t>
            </a:r>
            <a:r>
              <a:rPr lang="en-US" dirty="0">
                <a:effectLst/>
              </a:rPr>
              <a:t>.  In de </a:t>
            </a:r>
            <a:r>
              <a:rPr lang="en-US" dirty="0" err="1">
                <a:effectLst/>
              </a:rPr>
              <a:t>woorden</a:t>
            </a:r>
            <a:r>
              <a:rPr lang="en-US" dirty="0">
                <a:effectLst/>
              </a:rPr>
              <a:t> van </a:t>
            </a:r>
            <a:r>
              <a:rPr lang="en-US" dirty="0" err="1">
                <a:effectLst/>
              </a:rPr>
              <a:t>kunsthistoricus</a:t>
            </a:r>
            <a:r>
              <a:rPr lang="en-US" dirty="0">
                <a:effectLst/>
              </a:rPr>
              <a:t> David Morgan </a:t>
            </a:r>
            <a:r>
              <a:rPr lang="en-US" dirty="0" err="1">
                <a:effectLst/>
              </a:rPr>
              <a:t>leidt</a:t>
            </a:r>
            <a:r>
              <a:rPr lang="en-US" dirty="0">
                <a:effectLst/>
              </a:rPr>
              <a:t> de </a:t>
            </a:r>
            <a:r>
              <a:rPr lang="en-US" dirty="0" err="1">
                <a:effectLst/>
              </a:rPr>
              <a:t>herkenning</a:t>
            </a:r>
            <a:r>
              <a:rPr lang="en-US" dirty="0">
                <a:effectLst/>
              </a:rPr>
              <a:t> van </a:t>
            </a:r>
            <a:r>
              <a:rPr lang="en-US" dirty="0" err="1">
                <a:effectLst/>
              </a:rPr>
              <a:t>een</a:t>
            </a:r>
            <a:r>
              <a:rPr lang="en-US" dirty="0">
                <a:effectLst/>
              </a:rPr>
              <a:t> </a:t>
            </a:r>
            <a:r>
              <a:rPr lang="en-US" dirty="0" err="1">
                <a:effectLst/>
              </a:rPr>
              <a:t>gezicht</a:t>
            </a:r>
            <a:r>
              <a:rPr lang="en-US" dirty="0">
                <a:effectLst/>
              </a:rPr>
              <a:t> van </a:t>
            </a:r>
            <a:r>
              <a:rPr lang="en-US" dirty="0" err="1">
                <a:effectLst/>
              </a:rPr>
              <a:t>Jezus</a:t>
            </a:r>
            <a:r>
              <a:rPr lang="en-US" dirty="0">
                <a:effectLst/>
              </a:rPr>
              <a:t> op </a:t>
            </a:r>
            <a:r>
              <a:rPr lang="en-US" dirty="0" err="1">
                <a:effectLst/>
              </a:rPr>
              <a:t>een</a:t>
            </a:r>
            <a:r>
              <a:rPr lang="en-US" dirty="0">
                <a:effectLst/>
              </a:rPr>
              <a:t> </a:t>
            </a:r>
            <a:r>
              <a:rPr lang="en-US" dirty="0" err="1">
                <a:effectLst/>
              </a:rPr>
              <a:t>prentje</a:t>
            </a:r>
            <a:r>
              <a:rPr lang="en-US" dirty="0">
                <a:effectLst/>
              </a:rPr>
              <a:t> ”to a socially encoded anamnesis, a collectively disseminated and enforced remembering of Jesus as the evangelical Savior that Christian communities have used to shape the imaginations and memories of its younger members.”</a:t>
            </a:r>
            <a:endParaRPr lang="nl-BE"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059" y="4574266"/>
            <a:ext cx="1837051" cy="217426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041" y="4574266"/>
            <a:ext cx="1682866" cy="21742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1731" y="4574266"/>
            <a:ext cx="3444377" cy="217426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8657" y="4574266"/>
            <a:ext cx="1600258" cy="2174263"/>
          </a:xfrm>
          <a:prstGeom prst="rect">
            <a:avLst/>
          </a:prstGeom>
        </p:spPr>
      </p:pic>
    </p:spTree>
    <p:extLst>
      <p:ext uri="{BB962C8B-B14F-4D97-AF65-F5344CB8AC3E}">
        <p14:creationId xmlns:p14="http://schemas.microsoft.com/office/powerpoint/2010/main" val="2343286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normAutofit fontScale="92500" lnSpcReduction="10000"/>
          </a:bodyPr>
          <a:lstStyle/>
          <a:p>
            <a:pPr marL="0" indent="0">
              <a:buNone/>
            </a:pPr>
            <a:r>
              <a:rPr lang="nl-BE" i="1" dirty="0">
                <a:effectLst/>
              </a:rPr>
              <a:t>4. </a:t>
            </a:r>
            <a:r>
              <a:rPr lang="nl-BE" i="1" dirty="0" err="1">
                <a:effectLst/>
              </a:rPr>
              <a:t>Instrumentalisering</a:t>
            </a:r>
            <a:r>
              <a:rPr lang="nl-BE" i="1" dirty="0">
                <a:effectLst/>
              </a:rPr>
              <a:t> van religie</a:t>
            </a:r>
            <a:r>
              <a:rPr lang="nl-BE" dirty="0">
                <a:effectLst/>
              </a:rPr>
              <a:t>. </a:t>
            </a:r>
            <a:r>
              <a:rPr lang="nl-BE" dirty="0" err="1">
                <a:effectLst/>
              </a:rPr>
              <a:t>Intercessie</a:t>
            </a:r>
            <a:r>
              <a:rPr lang="nl-BE" dirty="0">
                <a:effectLst/>
              </a:rPr>
              <a:t> primeert op theologie, liturgie en diaconie. Gelovigen proberen doorheen het concrete van hun religieuze beeldcultuur een band te scheppen met de afgebeelde godheid of heilige. </a:t>
            </a:r>
            <a:r>
              <a:rPr lang="en-US" dirty="0">
                <a:effectLst/>
              </a:rPr>
              <a:t>Die band </a:t>
            </a:r>
            <a:r>
              <a:rPr lang="en-US" dirty="0" err="1">
                <a:effectLst/>
              </a:rPr>
              <a:t>wordt</a:t>
            </a:r>
            <a:r>
              <a:rPr lang="en-US" dirty="0">
                <a:effectLst/>
              </a:rPr>
              <a:t> </a:t>
            </a:r>
            <a:r>
              <a:rPr lang="en-US" dirty="0" err="1">
                <a:effectLst/>
              </a:rPr>
              <a:t>bewerkt</a:t>
            </a:r>
            <a:r>
              <a:rPr lang="en-US" dirty="0">
                <a:effectLst/>
              </a:rPr>
              <a:t> door </a:t>
            </a:r>
            <a:r>
              <a:rPr lang="en-US" dirty="0" err="1">
                <a:effectLst/>
              </a:rPr>
              <a:t>empathie</a:t>
            </a:r>
            <a:r>
              <a:rPr lang="en-US" dirty="0">
                <a:effectLst/>
              </a:rPr>
              <a:t>: “The act of looking at an image elicited a visceral response: the body participated in an integrated devotional practice of imitating Christ, of imagining him in one’s own body. Empathy fused the umbilical or ontological aspect of representation (my suffering is his suffering) with conventional aspects (gesture and facial expression, the visual devices of storytelling and spatial representation) to create the appearance of identity.” </a:t>
            </a:r>
            <a:r>
              <a:rPr lang="nl-BE" dirty="0">
                <a:effectLst/>
              </a:rPr>
              <a:t>De bedoeling van die empathie is om sympathie op te wekken bij Christus of de vereerde heilige opdat die gevolg zou geven aan de bede van de gelovige. Het devotieobject functioneert als een medium tussen gelovige en vereerde, tussen empathie en sympathie.</a:t>
            </a:r>
          </a:p>
          <a:p>
            <a:pPr marL="0" indent="0">
              <a:buNone/>
            </a:pPr>
            <a:endParaRPr lang="nl-BE" dirty="0"/>
          </a:p>
        </p:txBody>
      </p:sp>
    </p:spTree>
    <p:extLst>
      <p:ext uri="{BB962C8B-B14F-4D97-AF65-F5344CB8AC3E}">
        <p14:creationId xmlns:p14="http://schemas.microsoft.com/office/powerpoint/2010/main" val="388197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3796" y="180305"/>
            <a:ext cx="5680188" cy="429296"/>
          </a:xfrm>
        </p:spPr>
        <p:txBody>
          <a:bodyPr>
            <a:normAutofit fontScale="90000"/>
          </a:bodyPr>
          <a:lstStyle/>
          <a:p>
            <a:endParaRPr lang="nl-BE" dirty="0"/>
          </a:p>
        </p:txBody>
      </p:sp>
      <p:sp>
        <p:nvSpPr>
          <p:cNvPr id="3" name="Content Placeholder 2"/>
          <p:cNvSpPr>
            <a:spLocks noGrp="1"/>
          </p:cNvSpPr>
          <p:nvPr>
            <p:ph idx="1"/>
          </p:nvPr>
        </p:nvSpPr>
        <p:spPr>
          <a:xfrm>
            <a:off x="913795" y="609601"/>
            <a:ext cx="10353762" cy="5181599"/>
          </a:xfrm>
        </p:spPr>
        <p:txBody>
          <a:bodyPr>
            <a:normAutofit/>
          </a:bodyPr>
          <a:lstStyle/>
          <a:p>
            <a:pPr marL="0" indent="0">
              <a:buNone/>
            </a:pPr>
            <a:r>
              <a:rPr lang="nl-BE" dirty="0">
                <a:effectLst/>
              </a:rPr>
              <a:t>5. Ritueel gebruik : er wordt tegen gesproken, voor gebeden, mee gestudeerd. De objecten worden zelfs aangeraakt, gestraft, geëxposeerd</a:t>
            </a:r>
            <a:r>
              <a:rPr lang="nl-BE" sz="2800" dirty="0">
                <a:effectLst/>
              </a:rPr>
              <a:t>…</a:t>
            </a:r>
            <a:r>
              <a:rPr lang="nl-BE" dirty="0">
                <a:effectLst/>
              </a:rPr>
              <a:t> Dat alles wijst op een intensieve interactie tussen beeld en gelovige. Dat staat alweer haaks op een elitair esthetische omgang met deze beeldcultuur, waar de kunstwerken niet beroerd mogen worden. In de museumcultuur mag de cultuurconsument omwille van het sacrale karakter van het kunstwerk niet interageren (tenzij intellectueel) met dat werk terwijl – en net omwille van het sacrale karakter – dat in het geval van het object wel het geval is. Die interactie houdt verband met de </a:t>
            </a:r>
            <a:r>
              <a:rPr lang="nl-BE" dirty="0" err="1">
                <a:effectLst/>
              </a:rPr>
              <a:t>instrumentalisering</a:t>
            </a:r>
            <a:r>
              <a:rPr lang="nl-BE" dirty="0">
                <a:effectLst/>
              </a:rPr>
              <a:t>: de </a:t>
            </a:r>
            <a:r>
              <a:rPr lang="nl-BE" dirty="0" err="1">
                <a:effectLst/>
              </a:rPr>
              <a:t>efficaciteit</a:t>
            </a:r>
            <a:r>
              <a:rPr lang="nl-BE" dirty="0">
                <a:effectLst/>
              </a:rPr>
              <a:t> van object wordt bemiddeld door spirituele en materiële interactie.</a:t>
            </a:r>
            <a:endParaRPr lang="nl-BE"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8532642" y="4281165"/>
            <a:ext cx="2711980" cy="2031519"/>
          </a:xfrm>
          <a:prstGeom prst="rect">
            <a:avLst/>
          </a:prstGeom>
        </p:spPr>
      </p:pic>
    </p:spTree>
    <p:extLst>
      <p:ext uri="{BB962C8B-B14F-4D97-AF65-F5344CB8AC3E}">
        <p14:creationId xmlns:p14="http://schemas.microsoft.com/office/powerpoint/2010/main" val="185822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163132"/>
          </a:xfrm>
        </p:spPr>
        <p:txBody>
          <a:bodyPr>
            <a:normAutofit fontScale="90000"/>
          </a:bodyPr>
          <a:lstStyle/>
          <a:p>
            <a:endParaRPr lang="nl-BE" dirty="0"/>
          </a:p>
        </p:txBody>
      </p:sp>
      <p:sp>
        <p:nvSpPr>
          <p:cNvPr id="3" name="Content Placeholder 2"/>
          <p:cNvSpPr>
            <a:spLocks noGrp="1"/>
          </p:cNvSpPr>
          <p:nvPr>
            <p:ph idx="1"/>
          </p:nvPr>
        </p:nvSpPr>
        <p:spPr>
          <a:xfrm>
            <a:off x="913795" y="1056068"/>
            <a:ext cx="10353762" cy="4735132"/>
          </a:xfrm>
        </p:spPr>
        <p:txBody>
          <a:bodyPr/>
          <a:lstStyle/>
          <a:p>
            <a:pPr marL="0" indent="0">
              <a:buNone/>
            </a:pPr>
            <a:r>
              <a:rPr lang="nl-BE" dirty="0">
                <a:effectLst/>
              </a:rPr>
              <a:t>6. Proximiteit wijst op het feit dat de gelovige het object dicht bij zich wil hebben zelfs opeten). Dat kan het geval zijn in de persoonlijke sfeer, wanneer het object dicht bij het lichaam gedragen wordt. Dat kan het geval zijn in de huiselijke sfeer, waar het object een centrale plaats krijgt in de woonkamer, misschien zelfs op een huisaltaar. Er is geen enkele dichotomie tussen de persoonlijke levenssfeer en die van het sacrale. De gelovige ervaart de aanwezigheid van de verbeelde heilige of Bijbelpassage.</a:t>
            </a:r>
            <a:endParaRPr lang="nl-B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8355" y="3451538"/>
            <a:ext cx="4684093" cy="3161764"/>
          </a:xfrm>
          <a:prstGeom prst="rect">
            <a:avLst/>
          </a:prstGeom>
        </p:spPr>
      </p:pic>
    </p:spTree>
    <p:extLst>
      <p:ext uri="{BB962C8B-B14F-4D97-AF65-F5344CB8AC3E}">
        <p14:creationId xmlns:p14="http://schemas.microsoft.com/office/powerpoint/2010/main" val="31488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 Een schilderij</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2287" y="1690379"/>
            <a:ext cx="6122772" cy="4592079"/>
          </a:xfrm>
          <a:prstGeom prst="rect">
            <a:avLst/>
          </a:prstGeom>
        </p:spPr>
      </p:pic>
    </p:spTree>
    <p:extLst>
      <p:ext uri="{BB962C8B-B14F-4D97-AF65-F5344CB8AC3E}">
        <p14:creationId xmlns:p14="http://schemas.microsoft.com/office/powerpoint/2010/main" val="268112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096063"/>
            <a:ext cx="10353762" cy="4562313"/>
          </a:xfrm>
        </p:spPr>
        <p:txBody>
          <a:bodyPr>
            <a:normAutofit fontScale="92500" lnSpcReduction="10000"/>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r>
              <a:rPr lang="nl-BE" dirty="0"/>
              <a:t>Detail</a:t>
            </a:r>
          </a:p>
        </p:txBody>
      </p:sp>
      <p:pic>
        <p:nvPicPr>
          <p:cNvPr id="5" name="Afbeelding 4">
            <a:extLst>
              <a:ext uri="{FF2B5EF4-FFF2-40B4-BE49-F238E27FC236}">
                <a16:creationId xmlns:a16="http://schemas.microsoft.com/office/drawing/2014/main" id="{FB70C67B-BD16-4EB1-9F99-58550A659214}"/>
              </a:ext>
            </a:extLst>
          </p:cNvPr>
          <p:cNvPicPr>
            <a:picLocks noChangeAspect="1"/>
          </p:cNvPicPr>
          <p:nvPr/>
        </p:nvPicPr>
        <p:blipFill>
          <a:blip r:embed="rId2"/>
          <a:stretch>
            <a:fillRect/>
          </a:stretch>
        </p:blipFill>
        <p:spPr>
          <a:xfrm>
            <a:off x="2716025" y="344907"/>
            <a:ext cx="8012935" cy="6009702"/>
          </a:xfrm>
          <a:prstGeom prst="rect">
            <a:avLst/>
          </a:prstGeom>
        </p:spPr>
      </p:pic>
    </p:spTree>
    <p:extLst>
      <p:ext uri="{BB962C8B-B14F-4D97-AF65-F5344CB8AC3E}">
        <p14:creationId xmlns:p14="http://schemas.microsoft.com/office/powerpoint/2010/main" val="201606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2. De studie van religie</a:t>
            </a:r>
          </a:p>
        </p:txBody>
      </p:sp>
      <p:sp>
        <p:nvSpPr>
          <p:cNvPr id="3" name="Content Placeholder 2"/>
          <p:cNvSpPr>
            <a:spLocks noGrp="1"/>
          </p:cNvSpPr>
          <p:nvPr>
            <p:ph idx="1"/>
          </p:nvPr>
        </p:nvSpPr>
        <p:spPr/>
        <p:txBody>
          <a:bodyPr>
            <a:normAutofit fontScale="92500" lnSpcReduction="20000"/>
          </a:bodyPr>
          <a:lstStyle/>
          <a:p>
            <a:pPr marL="457200" indent="-457200">
              <a:buAutoNum type="arabicPeriod"/>
            </a:pPr>
            <a:r>
              <a:rPr lang="nl-BE" dirty="0"/>
              <a:t>Westerse (protestantse) traditie: religie gaat over geloof, het hebben van geloofsovertuigingen = cognitief</a:t>
            </a:r>
          </a:p>
          <a:p>
            <a:pPr marL="457200" indent="-457200">
              <a:buAutoNum type="arabicPeriod"/>
            </a:pPr>
            <a:r>
              <a:rPr lang="nl-BE" dirty="0"/>
              <a:t>Momenteel vier overheersende definities :</a:t>
            </a:r>
            <a:br>
              <a:rPr lang="nl-BE" dirty="0"/>
            </a:br>
            <a:r>
              <a:rPr lang="nl-BE" dirty="0"/>
              <a:t>- substantieel / wezenlijk</a:t>
            </a:r>
            <a:br>
              <a:rPr lang="nl-BE" dirty="0"/>
            </a:br>
            <a:r>
              <a:rPr lang="nl-BE" dirty="0"/>
              <a:t>- functionalistisch (sociologisch)</a:t>
            </a:r>
            <a:br>
              <a:rPr lang="nl-BE" dirty="0"/>
            </a:br>
            <a:r>
              <a:rPr lang="nl-BE" dirty="0"/>
              <a:t>- </a:t>
            </a:r>
            <a:r>
              <a:rPr lang="nl-BE" dirty="0" err="1"/>
              <a:t>polythetisch</a:t>
            </a:r>
            <a:r>
              <a:rPr lang="nl-BE" dirty="0"/>
              <a:t> (family </a:t>
            </a:r>
            <a:r>
              <a:rPr lang="nl-BE" dirty="0" err="1"/>
              <a:t>resemblance</a:t>
            </a:r>
            <a:r>
              <a:rPr lang="nl-BE" dirty="0"/>
              <a:t>, dimensioneel)</a:t>
            </a:r>
            <a:br>
              <a:rPr lang="nl-BE" dirty="0"/>
            </a:br>
            <a:r>
              <a:rPr lang="nl-BE" dirty="0"/>
              <a:t>- discours approach</a:t>
            </a:r>
          </a:p>
          <a:p>
            <a:pPr marL="457200" indent="-457200">
              <a:buAutoNum type="arabicPeriod"/>
            </a:pPr>
            <a:r>
              <a:rPr lang="nl-BE" dirty="0"/>
              <a:t>Mogelijke definitie (Peter Nissen): religie is een geheel van praktijken en geloofsopvattingen aan de hand waarvan mensen zin geven aan hun leven, gerelateerd aan iets dat hen overstijgt (een symbolische realiteit) waarbij niet-menselijke realiteiten een rol spelen. </a:t>
            </a:r>
          </a:p>
        </p:txBody>
      </p:sp>
    </p:spTree>
    <p:extLst>
      <p:ext uri="{BB962C8B-B14F-4D97-AF65-F5344CB8AC3E}">
        <p14:creationId xmlns:p14="http://schemas.microsoft.com/office/powerpoint/2010/main" val="85698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De studie van alledaags geloof (volksdevotie)</a:t>
            </a:r>
          </a:p>
        </p:txBody>
      </p:sp>
      <p:sp>
        <p:nvSpPr>
          <p:cNvPr id="3" name="Content Placeholder 2"/>
          <p:cNvSpPr>
            <a:spLocks noGrp="1"/>
          </p:cNvSpPr>
          <p:nvPr>
            <p:ph idx="1"/>
          </p:nvPr>
        </p:nvSpPr>
        <p:spPr/>
        <p:txBody>
          <a:bodyPr/>
          <a:lstStyle/>
          <a:p>
            <a:pPr marL="457200" indent="-457200">
              <a:buAutoNum type="arabicPeriod"/>
            </a:pPr>
            <a:r>
              <a:rPr lang="nl-BE" dirty="0"/>
              <a:t>Een normatieve traditie :</a:t>
            </a:r>
            <a:br>
              <a:rPr lang="nl-BE" dirty="0"/>
            </a:br>
            <a:r>
              <a:rPr lang="nl-BE" dirty="0"/>
              <a:t>- </a:t>
            </a:r>
            <a:r>
              <a:rPr lang="nl-BE" dirty="0" err="1"/>
              <a:t>Vroeg-modern</a:t>
            </a:r>
            <a:r>
              <a:rPr lang="nl-BE" dirty="0"/>
              <a:t> beschavingsoffensief: beschaafde, </a:t>
            </a:r>
          </a:p>
          <a:p>
            <a:pPr marL="0" indent="0">
              <a:buNone/>
            </a:pPr>
            <a:r>
              <a:rPr lang="nl-BE" dirty="0"/>
              <a:t>         stedelijke religie versus bijgelovige, landelijke religiositeit</a:t>
            </a:r>
            <a:br>
              <a:rPr lang="nl-BE" dirty="0"/>
            </a:br>
            <a:r>
              <a:rPr lang="nl-BE" dirty="0"/>
              <a:t>       - Verlichtingsdiscours : alledaags geloof is de religie van de </a:t>
            </a:r>
          </a:p>
          <a:p>
            <a:pPr marL="0" indent="0">
              <a:buNone/>
            </a:pPr>
            <a:r>
              <a:rPr lang="nl-BE" dirty="0"/>
              <a:t>          ongeletterden (</a:t>
            </a:r>
            <a:r>
              <a:rPr lang="nl-BE" dirty="0" err="1"/>
              <a:t>Heydenreich</a:t>
            </a:r>
            <a:r>
              <a:rPr lang="nl-BE" dirty="0"/>
              <a:t>, 1800): </a:t>
            </a:r>
            <a:br>
              <a:rPr lang="nl-BE" dirty="0"/>
            </a:br>
            <a:r>
              <a:rPr lang="nl-BE" dirty="0"/>
              <a:t>       - Katholiek discours: volksdevotie vs. bijgeloof</a:t>
            </a:r>
          </a:p>
          <a:p>
            <a:pPr marL="457200" indent="-457200">
              <a:buAutoNum type="arabicPeriod"/>
            </a:pPr>
            <a:endParaRPr lang="nl-BE"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4984" t="7032" r="9969" b="11651"/>
          <a:stretch/>
        </p:blipFill>
        <p:spPr>
          <a:xfrm>
            <a:off x="8965126" y="1828800"/>
            <a:ext cx="3076620" cy="485533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0714" y="4074241"/>
            <a:ext cx="1736987" cy="2609894"/>
          </a:xfrm>
          <a:prstGeom prst="rect">
            <a:avLst/>
          </a:prstGeom>
        </p:spPr>
      </p:pic>
    </p:spTree>
    <p:extLst>
      <p:ext uri="{BB962C8B-B14F-4D97-AF65-F5344CB8AC3E}">
        <p14:creationId xmlns:p14="http://schemas.microsoft.com/office/powerpoint/2010/main" val="330171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dirty="0"/>
          </a:p>
        </p:txBody>
      </p:sp>
      <p:sp>
        <p:nvSpPr>
          <p:cNvPr id="3" name="Content Placeholder 2"/>
          <p:cNvSpPr>
            <a:spLocks noGrp="1"/>
          </p:cNvSpPr>
          <p:nvPr>
            <p:ph idx="1"/>
          </p:nvPr>
        </p:nvSpPr>
        <p:spPr>
          <a:xfrm>
            <a:off x="913795" y="2096064"/>
            <a:ext cx="10353762" cy="4485040"/>
          </a:xfrm>
        </p:spPr>
        <p:txBody>
          <a:bodyPr>
            <a:normAutofit/>
          </a:bodyPr>
          <a:lstStyle/>
          <a:p>
            <a:pPr marL="0" indent="0">
              <a:buNone/>
            </a:pPr>
            <a:r>
              <a:rPr lang="nl-BE" dirty="0"/>
              <a:t>2. Drie manieren om vandaag religie te bestuderen </a:t>
            </a:r>
          </a:p>
          <a:p>
            <a:pPr>
              <a:buFontTx/>
              <a:buChar char="-"/>
            </a:pPr>
            <a:r>
              <a:rPr lang="nl-BE" dirty="0"/>
              <a:t>Institutionele religie: traditionele tekstboeken, commentaren op religieuze tradities, religies in het nieuws en op de sociale media</a:t>
            </a:r>
          </a:p>
          <a:p>
            <a:pPr>
              <a:buFontTx/>
              <a:buChar char="-"/>
            </a:pPr>
            <a:r>
              <a:rPr lang="nl-BE" dirty="0"/>
              <a:t>Voorgestelde religie: de manier waarop gelovigen en religieuze instellingen zichzelf en hun religie presenteren (in publicaties, beelden en objecten)</a:t>
            </a:r>
          </a:p>
          <a:p>
            <a:pPr>
              <a:buFontTx/>
              <a:buChar char="-"/>
            </a:pPr>
            <a:r>
              <a:rPr lang="nl-BE" dirty="0"/>
              <a:t>Geleefde religie / alledaags geloof: wat mensen in feite geloven en doen (concreet beleefde religie verschilt erg van tekstboekreligie!). Bottom-up approach. Alledaags geloof mist vaak (rationele) coherentie, maar “het werkt”, het verleent zin en samenhang aan iemands leven</a:t>
            </a:r>
          </a:p>
        </p:txBody>
      </p:sp>
    </p:spTree>
    <p:extLst>
      <p:ext uri="{BB962C8B-B14F-4D97-AF65-F5344CB8AC3E}">
        <p14:creationId xmlns:p14="http://schemas.microsoft.com/office/powerpoint/2010/main" val="35478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 De vergeten dimensie: materialiteit</a:t>
            </a:r>
          </a:p>
        </p:txBody>
      </p:sp>
      <p:sp>
        <p:nvSpPr>
          <p:cNvPr id="3" name="Content Placeholder 2"/>
          <p:cNvSpPr>
            <a:spLocks noGrp="1"/>
          </p:cNvSpPr>
          <p:nvPr>
            <p:ph idx="1"/>
          </p:nvPr>
        </p:nvSpPr>
        <p:spPr/>
        <p:txBody>
          <a:bodyPr/>
          <a:lstStyle/>
          <a:p>
            <a:pPr marL="457200" indent="-457200">
              <a:buAutoNum type="arabicPeriod"/>
            </a:pPr>
            <a:r>
              <a:rPr lang="nl-BE" dirty="0"/>
              <a:t>De studie van objecten, gebouwen, kleren en andere objecten. Weliswaar kunsthistorici (maar hoge cultuur), </a:t>
            </a:r>
            <a:r>
              <a:rPr lang="nl-BE" dirty="0" err="1"/>
              <a:t>volkskundigen</a:t>
            </a:r>
            <a:r>
              <a:rPr lang="nl-BE" dirty="0"/>
              <a:t> (maar lage cultuur) en </a:t>
            </a:r>
            <a:r>
              <a:rPr lang="nl-BE" dirty="0" err="1"/>
              <a:t>liturgisten</a:t>
            </a:r>
            <a:r>
              <a:rPr lang="nl-BE" dirty="0"/>
              <a:t> (maar enkel liturgische objecten en gebouwen)</a:t>
            </a:r>
          </a:p>
          <a:p>
            <a:r>
              <a:rPr lang="nl-BE" dirty="0"/>
              <a:t>Einde vorig millennium, eindelijk aandacht voor materiële dimensie van religie: </a:t>
            </a:r>
            <a:r>
              <a:rPr lang="nl-BE" dirty="0" err="1"/>
              <a:t>Ninian</a:t>
            </a:r>
            <a:r>
              <a:rPr lang="nl-BE" dirty="0"/>
              <a:t> Smart :</a:t>
            </a:r>
            <a:r>
              <a:rPr lang="nl-BE" i="1" dirty="0"/>
              <a:t>The </a:t>
            </a:r>
            <a:r>
              <a:rPr lang="nl-BE" i="1" dirty="0" err="1"/>
              <a:t>Religious</a:t>
            </a:r>
            <a:r>
              <a:rPr lang="nl-BE" i="1" dirty="0"/>
              <a:t> </a:t>
            </a:r>
            <a:r>
              <a:rPr lang="nl-BE" i="1" dirty="0" err="1"/>
              <a:t>Experience</a:t>
            </a:r>
            <a:r>
              <a:rPr lang="nl-BE" i="1" dirty="0"/>
              <a:t> of </a:t>
            </a:r>
            <a:r>
              <a:rPr lang="en-US" i="1" dirty="0"/>
              <a:t>Mankind</a:t>
            </a:r>
            <a:r>
              <a:rPr lang="en-US" dirty="0"/>
              <a:t>, 1969; </a:t>
            </a:r>
            <a:r>
              <a:rPr lang="en-US" i="1" dirty="0"/>
              <a:t>The World’s Religions</a:t>
            </a:r>
            <a:r>
              <a:rPr lang="en-US" dirty="0"/>
              <a:t>,1989; </a:t>
            </a:r>
            <a:r>
              <a:rPr lang="en-US" i="1" dirty="0"/>
              <a:t>Dimensions of the Sacred</a:t>
            </a:r>
            <a:r>
              <a:rPr lang="en-US" dirty="0"/>
              <a:t>, 1996</a:t>
            </a:r>
            <a:endParaRPr lang="nl-BE" dirty="0"/>
          </a:p>
        </p:txBody>
      </p:sp>
    </p:spTree>
    <p:extLst>
      <p:ext uri="{BB962C8B-B14F-4D97-AF65-F5344CB8AC3E}">
        <p14:creationId xmlns:p14="http://schemas.microsoft.com/office/powerpoint/2010/main" val="138886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De 7 dimensies van religie volgens </a:t>
            </a:r>
            <a:r>
              <a:rPr lang="nl-BE" dirty="0" err="1"/>
              <a:t>ninian</a:t>
            </a:r>
            <a:r>
              <a:rPr lang="nl-BE" dirty="0"/>
              <a:t> smart</a:t>
            </a:r>
          </a:p>
        </p:txBody>
      </p:sp>
      <p:sp>
        <p:nvSpPr>
          <p:cNvPr id="3" name="Content Placeholder 2"/>
          <p:cNvSpPr>
            <a:spLocks noGrp="1"/>
          </p:cNvSpPr>
          <p:nvPr>
            <p:ph idx="1"/>
          </p:nvPr>
        </p:nvSpPr>
        <p:spPr/>
        <p:txBody>
          <a:bodyPr/>
          <a:lstStyle/>
          <a:p>
            <a:pPr marL="457200" indent="-457200">
              <a:buAutoNum type="arabicPeriod"/>
            </a:pPr>
            <a:r>
              <a:rPr lang="nl-BE" dirty="0" err="1"/>
              <a:t>Doctrinele</a:t>
            </a:r>
            <a:r>
              <a:rPr lang="nl-BE" dirty="0"/>
              <a:t>/filosofische dimensie</a:t>
            </a:r>
          </a:p>
          <a:p>
            <a:pPr marL="457200" indent="-457200">
              <a:buAutoNum type="arabicPeriod"/>
            </a:pPr>
            <a:r>
              <a:rPr lang="nl-BE" dirty="0"/>
              <a:t>Rituele dimensie</a:t>
            </a:r>
          </a:p>
          <a:p>
            <a:pPr marL="457200" indent="-457200">
              <a:buAutoNum type="arabicPeriod"/>
            </a:pPr>
            <a:r>
              <a:rPr lang="nl-BE" dirty="0"/>
              <a:t>Mythologische en narratieve dimensie</a:t>
            </a:r>
          </a:p>
          <a:p>
            <a:pPr marL="457200" indent="-457200">
              <a:buAutoNum type="arabicPeriod"/>
            </a:pPr>
            <a:r>
              <a:rPr lang="nl-BE" dirty="0"/>
              <a:t>Ervarings- en emotionele dimensie</a:t>
            </a:r>
          </a:p>
          <a:p>
            <a:pPr marL="457200" indent="-457200">
              <a:buAutoNum type="arabicPeriod"/>
            </a:pPr>
            <a:r>
              <a:rPr lang="nl-BE" dirty="0"/>
              <a:t>Ethische en legalistische dimensie</a:t>
            </a:r>
          </a:p>
          <a:p>
            <a:pPr marL="457200" indent="-457200">
              <a:buAutoNum type="arabicPeriod"/>
            </a:pPr>
            <a:r>
              <a:rPr lang="nl-BE" dirty="0"/>
              <a:t>Sociale dimensie</a:t>
            </a:r>
          </a:p>
          <a:p>
            <a:pPr marL="457200" indent="-457200">
              <a:buAutoNum type="arabicPeriod"/>
            </a:pPr>
            <a:r>
              <a:rPr lang="nl-BE" dirty="0"/>
              <a:t>Materiële dimensie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56880" y="3093560"/>
            <a:ext cx="2692288" cy="3507667"/>
          </a:xfrm>
          <a:prstGeom prst="rect">
            <a:avLst/>
          </a:prstGeom>
        </p:spPr>
      </p:pic>
    </p:spTree>
    <p:extLst>
      <p:ext uri="{BB962C8B-B14F-4D97-AF65-F5344CB8AC3E}">
        <p14:creationId xmlns:p14="http://schemas.microsoft.com/office/powerpoint/2010/main" val="2670963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1183</Words>
  <Application>Microsoft Office PowerPoint</Application>
  <PresentationFormat>Breedbeeld</PresentationFormat>
  <Paragraphs>64</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Bookman Old Style</vt:lpstr>
      <vt:lpstr>Rockwell</vt:lpstr>
      <vt:lpstr>Damask</vt:lpstr>
      <vt:lpstr>Materieel christendom</vt:lpstr>
      <vt:lpstr>Materieel christendom</vt:lpstr>
      <vt:lpstr>1. Een schilderij</vt:lpstr>
      <vt:lpstr>PowerPoint-presentatie</vt:lpstr>
      <vt:lpstr>2. De studie van religie</vt:lpstr>
      <vt:lpstr>De studie van alledaags geloof (volksdevotie)</vt:lpstr>
      <vt:lpstr>PowerPoint-presentatie</vt:lpstr>
      <vt:lpstr>3. De vergeten dimensie: materialiteit</vt:lpstr>
      <vt:lpstr>De 7 dimensies van religie volgens ninian smart</vt:lpstr>
      <vt:lpstr>Drie belangrijke studies</vt:lpstr>
      <vt:lpstr>Christenen willen god horen, voelen en zien</vt:lpstr>
      <vt:lpstr>Diversiteit in religieuze materialiteit</vt:lpstr>
      <vt:lpstr>PowerPoint-presentatie</vt:lpstr>
      <vt:lpstr>PowerPoint-presentatie</vt:lpstr>
      <vt:lpstr>PowerPoint-presentatie</vt:lpstr>
      <vt:lpstr>PowerPoint-presentatie</vt:lpstr>
      <vt:lpstr>PowerPoint-presentatie</vt:lpstr>
      <vt:lpstr>4. Materie en religieuze identiteit</vt:lpstr>
      <vt:lpstr>PowerPoint-presentatie</vt:lpstr>
      <vt:lpstr>PowerPoint-presentatie</vt:lpstr>
      <vt:lpstr>PowerPoint-presentatie</vt:lpstr>
      <vt:lpstr>PowerPoint-presentatie</vt:lpstr>
      <vt:lpstr>PowerPoint-presentatie</vt:lpstr>
      <vt:lpstr>PowerPoint-presentatie</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Materieel christendom</dc:title>
  <dc:creator>Hans Geybels</dc:creator>
  <cp:lastModifiedBy>Pascal Lacroix</cp:lastModifiedBy>
  <cp:revision>20</cp:revision>
  <dcterms:created xsi:type="dcterms:W3CDTF">2017-08-09T07:06:15Z</dcterms:created>
  <dcterms:modified xsi:type="dcterms:W3CDTF">2017-08-23T15:03:43Z</dcterms:modified>
</cp:coreProperties>
</file>